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media/image9.jpeg" ContentType="image/jpeg"/>
  <Override PartName="/ppt/media/image11.jpeg" ContentType="image/jpeg"/>
  <Override PartName="/ppt/media/image12.png" ContentType="image/png"/>
  <Override PartName="/ppt/media/image7.png" ContentType="image/png"/>
  <Override PartName="/ppt/media/image1.jpeg" ContentType="image/jpeg"/>
  <Override PartName="/ppt/media/image13.png" ContentType="image/png"/>
  <Override PartName="/ppt/media/image8.png" ContentType="image/png"/>
  <Override PartName="/ppt/media/image6.jpeg" ContentType="image/jpeg"/>
  <Override PartName="/ppt/media/image27.jpeg" ContentType="image/jpeg"/>
  <Override PartName="/ppt/media/image10.jpeg" ContentType="image/jpeg"/>
  <Override PartName="/ppt/media/image5.jpeg" ContentType="image/jpeg"/>
  <Override PartName="/ppt/media/image26.jpeg" ContentType="image/jpeg"/>
  <Override PartName="/ppt/media/image4.jpeg" ContentType="image/jpeg"/>
  <Override PartName="/ppt/media/image25.jpeg" ContentType="image/jpeg"/>
  <Override PartName="/ppt/media/image24.png" ContentType="image/png"/>
  <Override PartName="/ppt/media/image23.png" ContentType="image/png"/>
  <Override PartName="/ppt/media/image22.png" ContentType="image/png"/>
  <Override PartName="/ppt/media/image21.jpeg" ContentType="image/jpeg"/>
  <Override PartName="/ppt/media/image16.png" ContentType="image/png"/>
  <Override PartName="/ppt/media/image19.png" ContentType="image/png"/>
  <Override PartName="/ppt/media/image2.jpeg" ContentType="image/jpeg"/>
  <Override PartName="/ppt/media/image20.png" ContentType="image/png"/>
  <Override PartName="/ppt/media/image18.png" ContentType="image/png"/>
  <Override PartName="/ppt/media/image17.png" ContentType="image/png"/>
  <Override PartName="/ppt/media/image14.png" ContentType="image/png"/>
  <Override PartName="/ppt/media/image3.jpeg" ContentType="image/jpeg"/>
  <Override PartName="/ppt/media/image15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x="12192000" cy="6858000"/>
  <p:notesSz cx="7104062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AACE89-13E6-4DB7-8E3D-CA0D6ABCE6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59FF32-79ED-4A22-8EE7-8BAF63709B15}">
      <dgm:prSet/>
      <dgm:spPr/>
      <dgm:t>
        <a:bodyPr/>
        <a:lstStyle/>
        <a:p>
          <a:pPr rtl="0"/>
          <a:r>
            <a:rPr lang="en-GB" b="1" dirty="0">
              <a:solidFill>
                <a:srgbClr val="C00000"/>
              </a:solidFill>
            </a:rPr>
            <a:t>1. </a:t>
          </a:r>
          <a:r>
            <a:rPr lang="en-GB" b="1" dirty="0" err="1">
              <a:solidFill>
                <a:srgbClr val="C00000"/>
              </a:solidFill>
              <a:latin typeface="Gill Sans MT" panose="020B0502020104020203"/>
            </a:rPr>
            <a:t>PyPSA</a:t>
          </a:r>
          <a:r>
            <a:rPr lang="en-GB" b="1" dirty="0">
              <a:solidFill>
                <a:srgbClr val="C00000"/>
              </a:solidFill>
              <a:latin typeface="Gill Sans MT" panose="020B0502020104020203"/>
            </a:rPr>
            <a:t>-Earth Mission</a:t>
          </a:r>
          <a:endParaRPr lang="en-US" b="1" dirty="0">
            <a:solidFill>
              <a:srgbClr val="C00000"/>
            </a:solidFill>
          </a:endParaRPr>
        </a:p>
      </dgm:t>
    </dgm:pt>
    <dgm:pt modelId="{2118C95A-A74D-4852-91F3-B6B1189335BD}" type="parTrans" cxnId="{D52EAE82-BC6F-426A-8E89-5534E7545738}">
      <dgm:prSet/>
      <dgm:spPr/>
      <dgm:t>
        <a:bodyPr/>
        <a:lstStyle/>
        <a:p>
          <a:endParaRPr lang="en-US"/>
        </a:p>
      </dgm:t>
    </dgm:pt>
    <dgm:pt modelId="{D3216807-B381-4F4E-A7C4-7DDB9B69808C}" type="sibTrans" cxnId="{D52EAE82-BC6F-426A-8E89-5534E7545738}">
      <dgm:prSet/>
      <dgm:spPr/>
      <dgm:t>
        <a:bodyPr/>
        <a:lstStyle/>
        <a:p>
          <a:endParaRPr lang="en-US"/>
        </a:p>
      </dgm:t>
    </dgm:pt>
    <dgm:pt modelId="{4C776DA6-C904-4000-8C66-22DDC3B9FB78}">
      <dgm:prSet/>
      <dgm:spPr/>
      <dgm:t>
        <a:bodyPr/>
        <a:lstStyle/>
        <a:p>
          <a:pPr rtl="0"/>
          <a:r>
            <a:rPr lang="en-GB" dirty="0"/>
            <a:t>2.</a:t>
          </a:r>
          <a:r>
            <a:rPr lang="en-GB" dirty="0">
              <a:latin typeface="Gill Sans MT" panose="020B0502020104020203"/>
            </a:rPr>
            <a:t> Architecture on GitHub</a:t>
          </a:r>
          <a:endParaRPr lang="en-US" dirty="0"/>
        </a:p>
      </dgm:t>
    </dgm:pt>
    <dgm:pt modelId="{E6AEF19E-2116-4500-964E-A084D5B9AF08}" type="parTrans" cxnId="{D124C42C-D529-46A7-ABD6-08C6E99F443A}">
      <dgm:prSet/>
      <dgm:spPr/>
      <dgm:t>
        <a:bodyPr/>
        <a:lstStyle/>
        <a:p>
          <a:endParaRPr lang="en-US"/>
        </a:p>
      </dgm:t>
    </dgm:pt>
    <dgm:pt modelId="{13D640B1-D9D8-4041-967D-F7AFCC9D400D}" type="sibTrans" cxnId="{D124C42C-D529-46A7-ABD6-08C6E99F443A}">
      <dgm:prSet/>
      <dgm:spPr/>
      <dgm:t>
        <a:bodyPr/>
        <a:lstStyle/>
        <a:p>
          <a:endParaRPr lang="en-US"/>
        </a:p>
      </dgm:t>
    </dgm:pt>
    <dgm:pt modelId="{F222060B-824E-4046-B62F-81218AE4C472}">
      <dgm:prSet/>
      <dgm:spPr/>
      <dgm:t>
        <a:bodyPr/>
        <a:lstStyle/>
        <a:p>
          <a:pPr rtl="0"/>
          <a:r>
            <a:rPr lang="en-GB" dirty="0"/>
            <a:t>3. </a:t>
          </a:r>
          <a:r>
            <a:rPr lang="en-GB" dirty="0">
              <a:latin typeface="Gill Sans MT" panose="020B0502020104020203"/>
            </a:rPr>
            <a:t>Requirements</a:t>
          </a:r>
          <a:r>
            <a:rPr lang="en-GB" dirty="0"/>
            <a:t> </a:t>
          </a:r>
          <a:r>
            <a:rPr lang="en-GB" dirty="0">
              <a:latin typeface="Gill Sans MT" panose="020B0502020104020203"/>
            </a:rPr>
            <a:t>of PyPSA-Africa</a:t>
          </a:r>
          <a:endParaRPr lang="en-US" dirty="0"/>
        </a:p>
      </dgm:t>
    </dgm:pt>
    <dgm:pt modelId="{394CC7B0-E144-48A7-8BE3-146901AEAD94}" type="parTrans" cxnId="{A3EFA199-E615-4D32-B952-F617F65A981E}">
      <dgm:prSet/>
      <dgm:spPr/>
      <dgm:t>
        <a:bodyPr/>
        <a:lstStyle/>
        <a:p>
          <a:endParaRPr lang="en-US"/>
        </a:p>
      </dgm:t>
    </dgm:pt>
    <dgm:pt modelId="{BFECF417-3926-488B-8166-BDC8A9DC91CA}" type="sibTrans" cxnId="{A3EFA199-E615-4D32-B952-F617F65A981E}">
      <dgm:prSet/>
      <dgm:spPr/>
      <dgm:t>
        <a:bodyPr/>
        <a:lstStyle/>
        <a:p>
          <a:endParaRPr lang="en-US"/>
        </a:p>
      </dgm:t>
    </dgm:pt>
    <dgm:pt modelId="{239B4D63-7A45-4F5C-A780-52C307E4BDC0}">
      <dgm:prSet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5</a:t>
          </a:r>
          <a:r>
            <a:rPr lang="en-GB" dirty="0"/>
            <a:t>. </a:t>
          </a:r>
          <a:r>
            <a:rPr lang="en-GB" dirty="0">
              <a:latin typeface="Gill Sans MT" panose="020B0502020104020203"/>
            </a:rPr>
            <a:t>GitHub exercise</a:t>
          </a:r>
          <a:endParaRPr lang="en-GB" dirty="0"/>
        </a:p>
      </dgm:t>
    </dgm:pt>
    <dgm:pt modelId="{A099E11E-A1EB-4ADE-9FBA-EBDCF3DB1A5E}" type="parTrans" cxnId="{1D39FE4B-A671-4514-A44A-8880A8A2BF68}">
      <dgm:prSet/>
      <dgm:spPr/>
      <dgm:t>
        <a:bodyPr/>
        <a:lstStyle/>
        <a:p>
          <a:endParaRPr lang="en-US"/>
        </a:p>
      </dgm:t>
    </dgm:pt>
    <dgm:pt modelId="{96A10D50-862E-44B3-8627-E08BBEE2A0A7}" type="sibTrans" cxnId="{1D39FE4B-A671-4514-A44A-8880A8A2BF68}">
      <dgm:prSet/>
      <dgm:spPr/>
      <dgm:t>
        <a:bodyPr/>
        <a:lstStyle/>
        <a:p>
          <a:endParaRPr lang="en-US"/>
        </a:p>
      </dgm:t>
    </dgm:pt>
    <dgm:pt modelId="{9CDE23DF-F79B-4863-B9B3-79E0540591FE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4. Installation routine and brief applied analysis</a:t>
          </a:r>
        </a:p>
      </dgm:t>
    </dgm:pt>
    <dgm:pt modelId="{FEEF277F-D6EA-4DD5-B29A-D7B992F34EDB}" type="parTrans" cxnId="{08497459-CB51-4889-81D0-5D0656E33A9A}">
      <dgm:prSet/>
      <dgm:spPr/>
    </dgm:pt>
    <dgm:pt modelId="{AA8B2289-78A5-4157-927F-EF7D280E340C}" type="sibTrans" cxnId="{08497459-CB51-4889-81D0-5D0656E33A9A}">
      <dgm:prSet/>
      <dgm:spPr/>
    </dgm:pt>
    <dgm:pt modelId="{42B4B654-597A-4637-9233-B4F5EC817FB5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6. Workflow and debugging exercise</a:t>
          </a:r>
        </a:p>
      </dgm:t>
    </dgm:pt>
    <dgm:pt modelId="{C3C0EFF9-2757-4831-B256-A6ADB8D484D0}" type="parTrans" cxnId="{0218618E-0D12-49C9-9A47-13964C878F89}">
      <dgm:prSet/>
      <dgm:spPr/>
    </dgm:pt>
    <dgm:pt modelId="{6F851C16-D03B-4DE5-B982-0D8ED543396A}" type="sibTrans" cxnId="{0218618E-0D12-49C9-9A47-13964C878F89}">
      <dgm:prSet/>
      <dgm:spPr/>
    </dgm:pt>
    <dgm:pt modelId="{8E43736E-BEC7-4294-B86A-35AB1A83D586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7. Dev-experience. Efficient vs. slow code. </a:t>
          </a:r>
          <a:r>
            <a:rPr lang="en-GB" dirty="0"/>
            <a:t>Teams, co-hacking and discord</a:t>
          </a:r>
          <a:r>
            <a:rPr lang="en-GB" dirty="0">
              <a:latin typeface="Gill Sans MT" panose="020B0502020104020203"/>
            </a:rPr>
            <a:t>.</a:t>
          </a:r>
          <a:endParaRPr lang="en-GB" dirty="0"/>
        </a:p>
      </dgm:t>
    </dgm:pt>
    <dgm:pt modelId="{CA3CF7E0-0574-43B3-9220-7C1BA6BF9F1A}" type="parTrans" cxnId="{CE6BF511-9C7E-4000-BE1F-03734D3C0BB9}">
      <dgm:prSet/>
      <dgm:spPr/>
    </dgm:pt>
    <dgm:pt modelId="{930965DB-32B3-407C-B764-4E8979578CED}" type="sibTrans" cxnId="{CE6BF511-9C7E-4000-BE1F-03734D3C0BB9}">
      <dgm:prSet/>
      <dgm:spPr/>
    </dgm:pt>
    <dgm:pt modelId="{9CF1B9DE-8102-4402-BC8E-45D65BDE4612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8. Final remarks</a:t>
          </a:r>
        </a:p>
      </dgm:t>
    </dgm:pt>
    <dgm:pt modelId="{BCDB9283-E049-4EC5-AD21-399C58A2B021}" type="parTrans" cxnId="{165A04E3-74B6-4C73-A608-CA10D661EBB2}">
      <dgm:prSet/>
      <dgm:spPr/>
    </dgm:pt>
    <dgm:pt modelId="{1745965F-6AD8-4789-B8ED-A988F0526C0D}" type="sibTrans" cxnId="{165A04E3-74B6-4C73-A608-CA10D661EBB2}">
      <dgm:prSet/>
      <dgm:spPr/>
    </dgm:pt>
    <dgm:pt modelId="{5B964289-14F7-497A-99D9-04C4515FC705}" type="pres">
      <dgm:prSet presAssocID="{ACAACE89-13E6-4DB7-8E3D-CA0D6ABCE6A4}" presName="linear" presStyleCnt="0">
        <dgm:presLayoutVars>
          <dgm:animLvl val="lvl"/>
          <dgm:resizeHandles val="exact"/>
        </dgm:presLayoutVars>
      </dgm:prSet>
      <dgm:spPr/>
    </dgm:pt>
    <dgm:pt modelId="{0FBAC773-354A-4067-A144-7D4C75ADA911}" type="pres">
      <dgm:prSet presAssocID="{3F59FF32-79ED-4A22-8EE7-8BAF63709B1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FAB7A86-B747-455F-9AD5-AC2171BB5A97}" type="pres">
      <dgm:prSet presAssocID="{D3216807-B381-4F4E-A7C4-7DDB9B69808C}" presName="spacer" presStyleCnt="0"/>
      <dgm:spPr/>
    </dgm:pt>
    <dgm:pt modelId="{4B4D9172-F105-4DB6-8430-4186A97CC2CB}" type="pres">
      <dgm:prSet presAssocID="{4C776DA6-C904-4000-8C66-22DDC3B9FB7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019AD59-7CB3-4D37-92EB-E174D2AE8B3E}" type="pres">
      <dgm:prSet presAssocID="{13D640B1-D9D8-4041-967D-F7AFCC9D400D}" presName="spacer" presStyleCnt="0"/>
      <dgm:spPr/>
    </dgm:pt>
    <dgm:pt modelId="{24C42B26-633F-4F18-9A0D-1081AA98E972}" type="pres">
      <dgm:prSet presAssocID="{F222060B-824E-4046-B62F-81218AE4C472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B8DA80A-3217-49C0-9948-54D34A907218}" type="pres">
      <dgm:prSet presAssocID="{BFECF417-3926-488B-8166-BDC8A9DC91CA}" presName="spacer" presStyleCnt="0"/>
      <dgm:spPr/>
    </dgm:pt>
    <dgm:pt modelId="{69674432-4625-45C2-947C-758ADC567924}" type="pres">
      <dgm:prSet presAssocID="{9CDE23DF-F79B-4863-B9B3-79E0540591F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0B35852-24BA-4476-93DE-B03431CE4BA7}" type="pres">
      <dgm:prSet presAssocID="{AA8B2289-78A5-4157-927F-EF7D280E340C}" presName="spacer" presStyleCnt="0"/>
      <dgm:spPr/>
    </dgm:pt>
    <dgm:pt modelId="{7268D08B-4FC3-4BD4-95B8-2FC89D41B940}" type="pres">
      <dgm:prSet presAssocID="{239B4D63-7A45-4F5C-A780-52C307E4BDC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9DC13D6-267E-422A-977E-B3A9CA48C6AA}" type="pres">
      <dgm:prSet presAssocID="{96A10D50-862E-44B3-8627-E08BBEE2A0A7}" presName="spacer" presStyleCnt="0"/>
      <dgm:spPr/>
    </dgm:pt>
    <dgm:pt modelId="{546C69F7-959A-49A7-8753-2754A039CB62}" type="pres">
      <dgm:prSet presAssocID="{42B4B654-597A-4637-9233-B4F5EC817FB5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C3DE711-61CB-45E4-B9EC-94B167573212}" type="pres">
      <dgm:prSet presAssocID="{6F851C16-D03B-4DE5-B982-0D8ED543396A}" presName="spacer" presStyleCnt="0"/>
      <dgm:spPr/>
    </dgm:pt>
    <dgm:pt modelId="{58E99B49-927B-4304-B9DF-40358794C924}" type="pres">
      <dgm:prSet presAssocID="{8E43736E-BEC7-4294-B86A-35AB1A83D58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682ADA7-8D2F-4CD5-912C-A92821AA3795}" type="pres">
      <dgm:prSet presAssocID="{930965DB-32B3-407C-B764-4E8979578CED}" presName="spacer" presStyleCnt="0"/>
      <dgm:spPr/>
    </dgm:pt>
    <dgm:pt modelId="{91CEEBFF-684D-4E70-AE19-66B427EB2400}" type="pres">
      <dgm:prSet presAssocID="{9CF1B9DE-8102-4402-BC8E-45D65BDE4612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CE6BF511-9C7E-4000-BE1F-03734D3C0BB9}" srcId="{ACAACE89-13E6-4DB7-8E3D-CA0D6ABCE6A4}" destId="{8E43736E-BEC7-4294-B86A-35AB1A83D586}" srcOrd="6" destOrd="0" parTransId="{CA3CF7E0-0574-43B3-9220-7C1BA6BF9F1A}" sibTransId="{930965DB-32B3-407C-B764-4E8979578CED}"/>
    <dgm:cxn modelId="{2AE52927-655D-4565-9AA3-278633788957}" type="presOf" srcId="{F222060B-824E-4046-B62F-81218AE4C472}" destId="{24C42B26-633F-4F18-9A0D-1081AA98E972}" srcOrd="0" destOrd="0" presId="urn:microsoft.com/office/officeart/2005/8/layout/vList2"/>
    <dgm:cxn modelId="{6C279F2B-B92F-48AC-BAF8-0F46748B055A}" type="presOf" srcId="{9CDE23DF-F79B-4863-B9B3-79E0540591FE}" destId="{69674432-4625-45C2-947C-758ADC567924}" srcOrd="0" destOrd="0" presId="urn:microsoft.com/office/officeart/2005/8/layout/vList2"/>
    <dgm:cxn modelId="{D124C42C-D529-46A7-ABD6-08C6E99F443A}" srcId="{ACAACE89-13E6-4DB7-8E3D-CA0D6ABCE6A4}" destId="{4C776DA6-C904-4000-8C66-22DDC3B9FB78}" srcOrd="1" destOrd="0" parTransId="{E6AEF19E-2116-4500-964E-A084D5B9AF08}" sibTransId="{13D640B1-D9D8-4041-967D-F7AFCC9D400D}"/>
    <dgm:cxn modelId="{E7445834-7F5E-42FF-8684-E3BE69756316}" type="presOf" srcId="{3F59FF32-79ED-4A22-8EE7-8BAF63709B15}" destId="{0FBAC773-354A-4067-A144-7D4C75ADA911}" srcOrd="0" destOrd="0" presId="urn:microsoft.com/office/officeart/2005/8/layout/vList2"/>
    <dgm:cxn modelId="{69CEE645-AF3F-4D92-9A7C-DF3501EBDCCA}" type="presOf" srcId="{ACAACE89-13E6-4DB7-8E3D-CA0D6ABCE6A4}" destId="{5B964289-14F7-497A-99D9-04C4515FC705}" srcOrd="0" destOrd="0" presId="urn:microsoft.com/office/officeart/2005/8/layout/vList2"/>
    <dgm:cxn modelId="{1D39FE4B-A671-4514-A44A-8880A8A2BF68}" srcId="{ACAACE89-13E6-4DB7-8E3D-CA0D6ABCE6A4}" destId="{239B4D63-7A45-4F5C-A780-52C307E4BDC0}" srcOrd="4" destOrd="0" parTransId="{A099E11E-A1EB-4ADE-9FBA-EBDCF3DB1A5E}" sibTransId="{96A10D50-862E-44B3-8627-E08BBEE2A0A7}"/>
    <dgm:cxn modelId="{C6626675-4C40-4ED6-9E9B-3AF61935B25E}" type="presOf" srcId="{8E43736E-BEC7-4294-B86A-35AB1A83D586}" destId="{58E99B49-927B-4304-B9DF-40358794C924}" srcOrd="0" destOrd="0" presId="urn:microsoft.com/office/officeart/2005/8/layout/vList2"/>
    <dgm:cxn modelId="{08497459-CB51-4889-81D0-5D0656E33A9A}" srcId="{ACAACE89-13E6-4DB7-8E3D-CA0D6ABCE6A4}" destId="{9CDE23DF-F79B-4863-B9B3-79E0540591FE}" srcOrd="3" destOrd="0" parTransId="{FEEF277F-D6EA-4DD5-B29A-D7B992F34EDB}" sibTransId="{AA8B2289-78A5-4157-927F-EF7D280E340C}"/>
    <dgm:cxn modelId="{D52EAE82-BC6F-426A-8E89-5534E7545738}" srcId="{ACAACE89-13E6-4DB7-8E3D-CA0D6ABCE6A4}" destId="{3F59FF32-79ED-4A22-8EE7-8BAF63709B15}" srcOrd="0" destOrd="0" parTransId="{2118C95A-A74D-4852-91F3-B6B1189335BD}" sibTransId="{D3216807-B381-4F4E-A7C4-7DDB9B69808C}"/>
    <dgm:cxn modelId="{0218618E-0D12-49C9-9A47-13964C878F89}" srcId="{ACAACE89-13E6-4DB7-8E3D-CA0D6ABCE6A4}" destId="{42B4B654-597A-4637-9233-B4F5EC817FB5}" srcOrd="5" destOrd="0" parTransId="{C3C0EFF9-2757-4831-B256-A6ADB8D484D0}" sibTransId="{6F851C16-D03B-4DE5-B982-0D8ED543396A}"/>
    <dgm:cxn modelId="{1974C994-5EBA-4683-A513-E3B1F8957369}" type="presOf" srcId="{239B4D63-7A45-4F5C-A780-52C307E4BDC0}" destId="{7268D08B-4FC3-4BD4-95B8-2FC89D41B940}" srcOrd="0" destOrd="0" presId="urn:microsoft.com/office/officeart/2005/8/layout/vList2"/>
    <dgm:cxn modelId="{A3EFA199-E615-4D32-B952-F617F65A981E}" srcId="{ACAACE89-13E6-4DB7-8E3D-CA0D6ABCE6A4}" destId="{F222060B-824E-4046-B62F-81218AE4C472}" srcOrd="2" destOrd="0" parTransId="{394CC7B0-E144-48A7-8BE3-146901AEAD94}" sibTransId="{BFECF417-3926-488B-8166-BDC8A9DC91CA}"/>
    <dgm:cxn modelId="{CC402BD3-4353-4AC2-BE42-0835C4CE0BE1}" type="presOf" srcId="{4C776DA6-C904-4000-8C66-22DDC3B9FB78}" destId="{4B4D9172-F105-4DB6-8430-4186A97CC2CB}" srcOrd="0" destOrd="0" presId="urn:microsoft.com/office/officeart/2005/8/layout/vList2"/>
    <dgm:cxn modelId="{724D3ED3-6F68-447C-9AAE-807F910F6042}" type="presOf" srcId="{9CF1B9DE-8102-4402-BC8E-45D65BDE4612}" destId="{91CEEBFF-684D-4E70-AE19-66B427EB2400}" srcOrd="0" destOrd="0" presId="urn:microsoft.com/office/officeart/2005/8/layout/vList2"/>
    <dgm:cxn modelId="{6A1F75E2-D408-4DF6-A1BD-F6656C5EF624}" type="presOf" srcId="{42B4B654-597A-4637-9233-B4F5EC817FB5}" destId="{546C69F7-959A-49A7-8753-2754A039CB62}" srcOrd="0" destOrd="0" presId="urn:microsoft.com/office/officeart/2005/8/layout/vList2"/>
    <dgm:cxn modelId="{165A04E3-74B6-4C73-A608-CA10D661EBB2}" srcId="{ACAACE89-13E6-4DB7-8E3D-CA0D6ABCE6A4}" destId="{9CF1B9DE-8102-4402-BC8E-45D65BDE4612}" srcOrd="7" destOrd="0" parTransId="{BCDB9283-E049-4EC5-AD21-399C58A2B021}" sibTransId="{1745965F-6AD8-4789-B8ED-A988F0526C0D}"/>
    <dgm:cxn modelId="{F1F68EE6-32E2-4C2B-8B80-B555242EA9DB}" type="presParOf" srcId="{5B964289-14F7-497A-99D9-04C4515FC705}" destId="{0FBAC773-354A-4067-A144-7D4C75ADA911}" srcOrd="0" destOrd="0" presId="urn:microsoft.com/office/officeart/2005/8/layout/vList2"/>
    <dgm:cxn modelId="{57FF51E4-2062-4971-9A3F-242AA5CA0506}" type="presParOf" srcId="{5B964289-14F7-497A-99D9-04C4515FC705}" destId="{BFAB7A86-B747-455F-9AD5-AC2171BB5A97}" srcOrd="1" destOrd="0" presId="urn:microsoft.com/office/officeart/2005/8/layout/vList2"/>
    <dgm:cxn modelId="{0A91D1CA-4500-4DF5-AD9E-F419AD9F7535}" type="presParOf" srcId="{5B964289-14F7-497A-99D9-04C4515FC705}" destId="{4B4D9172-F105-4DB6-8430-4186A97CC2CB}" srcOrd="2" destOrd="0" presId="urn:microsoft.com/office/officeart/2005/8/layout/vList2"/>
    <dgm:cxn modelId="{962629B5-1E5A-4EC6-A6BB-4EE76C11DD2F}" type="presParOf" srcId="{5B964289-14F7-497A-99D9-04C4515FC705}" destId="{1019AD59-7CB3-4D37-92EB-E174D2AE8B3E}" srcOrd="3" destOrd="0" presId="urn:microsoft.com/office/officeart/2005/8/layout/vList2"/>
    <dgm:cxn modelId="{BDC7BD67-41C6-47E9-8381-9D3E6B84936C}" type="presParOf" srcId="{5B964289-14F7-497A-99D9-04C4515FC705}" destId="{24C42B26-633F-4F18-9A0D-1081AA98E972}" srcOrd="4" destOrd="0" presId="urn:microsoft.com/office/officeart/2005/8/layout/vList2"/>
    <dgm:cxn modelId="{8625F919-A486-4A1A-A9C0-8E55E68FAD39}" type="presParOf" srcId="{5B964289-14F7-497A-99D9-04C4515FC705}" destId="{7B8DA80A-3217-49C0-9948-54D34A907218}" srcOrd="5" destOrd="0" presId="urn:microsoft.com/office/officeart/2005/8/layout/vList2"/>
    <dgm:cxn modelId="{2C880853-563D-4199-B1C8-2CCEA3546D12}" type="presParOf" srcId="{5B964289-14F7-497A-99D9-04C4515FC705}" destId="{69674432-4625-45C2-947C-758ADC567924}" srcOrd="6" destOrd="0" presId="urn:microsoft.com/office/officeart/2005/8/layout/vList2"/>
    <dgm:cxn modelId="{6C819BE3-A5CA-47D9-A83D-8E15E9A6B80E}" type="presParOf" srcId="{5B964289-14F7-497A-99D9-04C4515FC705}" destId="{00B35852-24BA-4476-93DE-B03431CE4BA7}" srcOrd="7" destOrd="0" presId="urn:microsoft.com/office/officeart/2005/8/layout/vList2"/>
    <dgm:cxn modelId="{BAAA712E-E0D4-46DA-95A3-01B43E0E923C}" type="presParOf" srcId="{5B964289-14F7-497A-99D9-04C4515FC705}" destId="{7268D08B-4FC3-4BD4-95B8-2FC89D41B940}" srcOrd="8" destOrd="0" presId="urn:microsoft.com/office/officeart/2005/8/layout/vList2"/>
    <dgm:cxn modelId="{B7A81906-9A5B-47E0-A27C-7E220545BDDE}" type="presParOf" srcId="{5B964289-14F7-497A-99D9-04C4515FC705}" destId="{49DC13D6-267E-422A-977E-B3A9CA48C6AA}" srcOrd="9" destOrd="0" presId="urn:microsoft.com/office/officeart/2005/8/layout/vList2"/>
    <dgm:cxn modelId="{DDA49AD5-D565-41FC-8A82-1DA9ED54BB63}" type="presParOf" srcId="{5B964289-14F7-497A-99D9-04C4515FC705}" destId="{546C69F7-959A-49A7-8753-2754A039CB62}" srcOrd="10" destOrd="0" presId="urn:microsoft.com/office/officeart/2005/8/layout/vList2"/>
    <dgm:cxn modelId="{8624C172-41B9-4D8A-81BB-C3922A9354F5}" type="presParOf" srcId="{5B964289-14F7-497A-99D9-04C4515FC705}" destId="{8C3DE711-61CB-45E4-B9EC-94B167573212}" srcOrd="11" destOrd="0" presId="urn:microsoft.com/office/officeart/2005/8/layout/vList2"/>
    <dgm:cxn modelId="{C54B829B-5F77-4F06-B3EC-2AFD7CB7DB7E}" type="presParOf" srcId="{5B964289-14F7-497A-99D9-04C4515FC705}" destId="{58E99B49-927B-4304-B9DF-40358794C924}" srcOrd="12" destOrd="0" presId="urn:microsoft.com/office/officeart/2005/8/layout/vList2"/>
    <dgm:cxn modelId="{5DCF2F73-241B-41D8-B5FB-B0EA71D19EA9}" type="presParOf" srcId="{5B964289-14F7-497A-99D9-04C4515FC705}" destId="{1682ADA7-8D2F-4CD5-912C-A92821AA3795}" srcOrd="13" destOrd="0" presId="urn:microsoft.com/office/officeart/2005/8/layout/vList2"/>
    <dgm:cxn modelId="{0E2B6504-6196-46CF-8C8B-08FB45C39CB6}" type="presParOf" srcId="{5B964289-14F7-497A-99D9-04C4515FC705}" destId="{91CEEBFF-684D-4E70-AE19-66B427EB240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AACE89-13E6-4DB7-8E3D-CA0D6ABCE6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59FF32-79ED-4A22-8EE7-8BAF63709B15}">
      <dgm:prSet/>
      <dgm:spPr/>
      <dgm:t>
        <a:bodyPr/>
        <a:lstStyle/>
        <a:p>
          <a:pPr rtl="0"/>
          <a:r>
            <a:rPr lang="en-GB" b="0" dirty="0">
              <a:solidFill>
                <a:schemeClr val="bg1"/>
              </a:solidFill>
            </a:rPr>
            <a:t>1. </a:t>
          </a:r>
          <a:r>
            <a:rPr lang="en-GB" b="0" dirty="0" err="1">
              <a:solidFill>
                <a:schemeClr val="bg1"/>
              </a:solidFill>
              <a:latin typeface="Gill Sans MT" panose="020B0502020104020203"/>
            </a:rPr>
            <a:t>PyPSA</a:t>
          </a:r>
          <a:r>
            <a:rPr lang="en-GB" b="0" dirty="0">
              <a:solidFill>
                <a:schemeClr val="bg1"/>
              </a:solidFill>
              <a:latin typeface="Gill Sans MT" panose="020B0502020104020203"/>
            </a:rPr>
            <a:t>-Earth Mission</a:t>
          </a:r>
          <a:endParaRPr lang="en-US" b="0" dirty="0">
            <a:solidFill>
              <a:schemeClr val="bg1"/>
            </a:solidFill>
          </a:endParaRPr>
        </a:p>
      </dgm:t>
    </dgm:pt>
    <dgm:pt modelId="{2118C95A-A74D-4852-91F3-B6B1189335BD}" type="parTrans" cxnId="{D52EAE82-BC6F-426A-8E89-5534E7545738}">
      <dgm:prSet/>
      <dgm:spPr/>
      <dgm:t>
        <a:bodyPr/>
        <a:lstStyle/>
        <a:p>
          <a:endParaRPr lang="en-US"/>
        </a:p>
      </dgm:t>
    </dgm:pt>
    <dgm:pt modelId="{D3216807-B381-4F4E-A7C4-7DDB9B69808C}" type="sibTrans" cxnId="{D52EAE82-BC6F-426A-8E89-5534E7545738}">
      <dgm:prSet/>
      <dgm:spPr/>
      <dgm:t>
        <a:bodyPr/>
        <a:lstStyle/>
        <a:p>
          <a:endParaRPr lang="en-US"/>
        </a:p>
      </dgm:t>
    </dgm:pt>
    <dgm:pt modelId="{4C776DA6-C904-4000-8C66-22DDC3B9FB78}">
      <dgm:prSet/>
      <dgm:spPr/>
      <dgm:t>
        <a:bodyPr/>
        <a:lstStyle/>
        <a:p>
          <a:pPr rtl="0"/>
          <a:r>
            <a:rPr lang="en-GB" dirty="0"/>
            <a:t>2.</a:t>
          </a:r>
          <a:r>
            <a:rPr lang="en-GB" dirty="0">
              <a:latin typeface="Gill Sans MT" panose="020B0502020104020203"/>
            </a:rPr>
            <a:t> Architecture on GitHub</a:t>
          </a:r>
          <a:endParaRPr lang="en-US" dirty="0"/>
        </a:p>
      </dgm:t>
    </dgm:pt>
    <dgm:pt modelId="{E6AEF19E-2116-4500-964E-A084D5B9AF08}" type="parTrans" cxnId="{D124C42C-D529-46A7-ABD6-08C6E99F443A}">
      <dgm:prSet/>
      <dgm:spPr/>
      <dgm:t>
        <a:bodyPr/>
        <a:lstStyle/>
        <a:p>
          <a:endParaRPr lang="en-US"/>
        </a:p>
      </dgm:t>
    </dgm:pt>
    <dgm:pt modelId="{13D640B1-D9D8-4041-967D-F7AFCC9D400D}" type="sibTrans" cxnId="{D124C42C-D529-46A7-ABD6-08C6E99F443A}">
      <dgm:prSet/>
      <dgm:spPr/>
      <dgm:t>
        <a:bodyPr/>
        <a:lstStyle/>
        <a:p>
          <a:endParaRPr lang="en-US"/>
        </a:p>
      </dgm:t>
    </dgm:pt>
    <dgm:pt modelId="{F222060B-824E-4046-B62F-81218AE4C472}">
      <dgm:prSet/>
      <dgm:spPr/>
      <dgm:t>
        <a:bodyPr/>
        <a:lstStyle/>
        <a:p>
          <a:pPr rtl="0"/>
          <a:r>
            <a:rPr lang="en-GB" dirty="0"/>
            <a:t>3. </a:t>
          </a:r>
          <a:r>
            <a:rPr lang="en-GB" dirty="0">
              <a:latin typeface="Gill Sans MT" panose="020B0502020104020203"/>
            </a:rPr>
            <a:t>Requirements</a:t>
          </a:r>
          <a:r>
            <a:rPr lang="en-GB" dirty="0"/>
            <a:t> </a:t>
          </a:r>
          <a:r>
            <a:rPr lang="en-GB" dirty="0">
              <a:latin typeface="Gill Sans MT" panose="020B0502020104020203"/>
            </a:rPr>
            <a:t>of PyPSA-Africa</a:t>
          </a:r>
          <a:endParaRPr lang="en-US" dirty="0"/>
        </a:p>
      </dgm:t>
    </dgm:pt>
    <dgm:pt modelId="{394CC7B0-E144-48A7-8BE3-146901AEAD94}" type="parTrans" cxnId="{A3EFA199-E615-4D32-B952-F617F65A981E}">
      <dgm:prSet/>
      <dgm:spPr/>
      <dgm:t>
        <a:bodyPr/>
        <a:lstStyle/>
        <a:p>
          <a:endParaRPr lang="en-US"/>
        </a:p>
      </dgm:t>
    </dgm:pt>
    <dgm:pt modelId="{BFECF417-3926-488B-8166-BDC8A9DC91CA}" type="sibTrans" cxnId="{A3EFA199-E615-4D32-B952-F617F65A981E}">
      <dgm:prSet/>
      <dgm:spPr/>
      <dgm:t>
        <a:bodyPr/>
        <a:lstStyle/>
        <a:p>
          <a:endParaRPr lang="en-US"/>
        </a:p>
      </dgm:t>
    </dgm:pt>
    <dgm:pt modelId="{239B4D63-7A45-4F5C-A780-52C307E4BDC0}">
      <dgm:prSet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5</a:t>
          </a:r>
          <a:r>
            <a:rPr lang="en-GB" dirty="0"/>
            <a:t>. </a:t>
          </a:r>
          <a:r>
            <a:rPr lang="en-GB" dirty="0">
              <a:latin typeface="Gill Sans MT" panose="020B0502020104020203"/>
            </a:rPr>
            <a:t>GitHub exercise</a:t>
          </a:r>
          <a:endParaRPr lang="en-GB" dirty="0"/>
        </a:p>
      </dgm:t>
    </dgm:pt>
    <dgm:pt modelId="{A099E11E-A1EB-4ADE-9FBA-EBDCF3DB1A5E}" type="parTrans" cxnId="{1D39FE4B-A671-4514-A44A-8880A8A2BF68}">
      <dgm:prSet/>
      <dgm:spPr/>
      <dgm:t>
        <a:bodyPr/>
        <a:lstStyle/>
        <a:p>
          <a:endParaRPr lang="en-US"/>
        </a:p>
      </dgm:t>
    </dgm:pt>
    <dgm:pt modelId="{96A10D50-862E-44B3-8627-E08BBEE2A0A7}" type="sibTrans" cxnId="{1D39FE4B-A671-4514-A44A-8880A8A2BF68}">
      <dgm:prSet/>
      <dgm:spPr/>
      <dgm:t>
        <a:bodyPr/>
        <a:lstStyle/>
        <a:p>
          <a:endParaRPr lang="en-US"/>
        </a:p>
      </dgm:t>
    </dgm:pt>
    <dgm:pt modelId="{9CDE23DF-F79B-4863-B9B3-79E0540591FE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4. Installation routine and brief applied analysis</a:t>
          </a:r>
        </a:p>
      </dgm:t>
    </dgm:pt>
    <dgm:pt modelId="{FEEF277F-D6EA-4DD5-B29A-D7B992F34EDB}" type="parTrans" cxnId="{08497459-CB51-4889-81D0-5D0656E33A9A}">
      <dgm:prSet/>
      <dgm:spPr/>
    </dgm:pt>
    <dgm:pt modelId="{AA8B2289-78A5-4157-927F-EF7D280E340C}" type="sibTrans" cxnId="{08497459-CB51-4889-81D0-5D0656E33A9A}">
      <dgm:prSet/>
      <dgm:spPr/>
    </dgm:pt>
    <dgm:pt modelId="{42B4B654-597A-4637-9233-B4F5EC817FB5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6. Workflow and debugging exercise</a:t>
          </a:r>
        </a:p>
      </dgm:t>
    </dgm:pt>
    <dgm:pt modelId="{C3C0EFF9-2757-4831-B256-A6ADB8D484D0}" type="parTrans" cxnId="{0218618E-0D12-49C9-9A47-13964C878F89}">
      <dgm:prSet/>
      <dgm:spPr/>
    </dgm:pt>
    <dgm:pt modelId="{6F851C16-D03B-4DE5-B982-0D8ED543396A}" type="sibTrans" cxnId="{0218618E-0D12-49C9-9A47-13964C878F89}">
      <dgm:prSet/>
      <dgm:spPr/>
    </dgm:pt>
    <dgm:pt modelId="{8E43736E-BEC7-4294-B86A-35AB1A83D586}">
      <dgm:prSet phldr="0"/>
      <dgm:spPr/>
      <dgm:t>
        <a:bodyPr/>
        <a:lstStyle/>
        <a:p>
          <a:pPr rtl="0"/>
          <a:r>
            <a:rPr lang="en-GB" dirty="0">
              <a:latin typeface="Gill Sans MT" panose="020B0502020104020203"/>
            </a:rPr>
            <a:t>7. Dev-experience. Efficient vs. slow code. </a:t>
          </a:r>
          <a:r>
            <a:rPr lang="en-GB" dirty="0"/>
            <a:t>Teams, co-hacking and discord</a:t>
          </a:r>
        </a:p>
      </dgm:t>
    </dgm:pt>
    <dgm:pt modelId="{CA3CF7E0-0574-43B3-9220-7C1BA6BF9F1A}" type="parTrans" cxnId="{CE6BF511-9C7E-4000-BE1F-03734D3C0BB9}">
      <dgm:prSet/>
      <dgm:spPr/>
    </dgm:pt>
    <dgm:pt modelId="{930965DB-32B3-407C-B764-4E8979578CED}" type="sibTrans" cxnId="{CE6BF511-9C7E-4000-BE1F-03734D3C0BB9}">
      <dgm:prSet/>
      <dgm:spPr/>
    </dgm:pt>
    <dgm:pt modelId="{9CF1B9DE-8102-4402-BC8E-45D65BDE4612}">
      <dgm:prSet phldr="0"/>
      <dgm:spPr/>
      <dgm:t>
        <a:bodyPr/>
        <a:lstStyle/>
        <a:p>
          <a:pPr rtl="0"/>
          <a:r>
            <a:rPr lang="en-GB" b="1" dirty="0">
              <a:solidFill>
                <a:srgbClr val="C00000"/>
              </a:solidFill>
              <a:latin typeface="Gill Sans MT" panose="020B0502020104020203"/>
            </a:rPr>
            <a:t>8. Final remarks</a:t>
          </a:r>
        </a:p>
      </dgm:t>
    </dgm:pt>
    <dgm:pt modelId="{BCDB9283-E049-4EC5-AD21-399C58A2B021}" type="parTrans" cxnId="{165A04E3-74B6-4C73-A608-CA10D661EBB2}">
      <dgm:prSet/>
      <dgm:spPr/>
    </dgm:pt>
    <dgm:pt modelId="{1745965F-6AD8-4789-B8ED-A988F0526C0D}" type="sibTrans" cxnId="{165A04E3-74B6-4C73-A608-CA10D661EBB2}">
      <dgm:prSet/>
      <dgm:spPr/>
    </dgm:pt>
    <dgm:pt modelId="{5B964289-14F7-497A-99D9-04C4515FC705}" type="pres">
      <dgm:prSet presAssocID="{ACAACE89-13E6-4DB7-8E3D-CA0D6ABCE6A4}" presName="linear" presStyleCnt="0">
        <dgm:presLayoutVars>
          <dgm:animLvl val="lvl"/>
          <dgm:resizeHandles val="exact"/>
        </dgm:presLayoutVars>
      </dgm:prSet>
      <dgm:spPr/>
    </dgm:pt>
    <dgm:pt modelId="{0FBAC773-354A-4067-A144-7D4C75ADA911}" type="pres">
      <dgm:prSet presAssocID="{3F59FF32-79ED-4A22-8EE7-8BAF63709B1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BFAB7A86-B747-455F-9AD5-AC2171BB5A97}" type="pres">
      <dgm:prSet presAssocID="{D3216807-B381-4F4E-A7C4-7DDB9B69808C}" presName="spacer" presStyleCnt="0"/>
      <dgm:spPr/>
    </dgm:pt>
    <dgm:pt modelId="{4B4D9172-F105-4DB6-8430-4186A97CC2CB}" type="pres">
      <dgm:prSet presAssocID="{4C776DA6-C904-4000-8C66-22DDC3B9FB78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1019AD59-7CB3-4D37-92EB-E174D2AE8B3E}" type="pres">
      <dgm:prSet presAssocID="{13D640B1-D9D8-4041-967D-F7AFCC9D400D}" presName="spacer" presStyleCnt="0"/>
      <dgm:spPr/>
    </dgm:pt>
    <dgm:pt modelId="{24C42B26-633F-4F18-9A0D-1081AA98E972}" type="pres">
      <dgm:prSet presAssocID="{F222060B-824E-4046-B62F-81218AE4C472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B8DA80A-3217-49C0-9948-54D34A907218}" type="pres">
      <dgm:prSet presAssocID="{BFECF417-3926-488B-8166-BDC8A9DC91CA}" presName="spacer" presStyleCnt="0"/>
      <dgm:spPr/>
    </dgm:pt>
    <dgm:pt modelId="{69674432-4625-45C2-947C-758ADC567924}" type="pres">
      <dgm:prSet presAssocID="{9CDE23DF-F79B-4863-B9B3-79E0540591FE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00B35852-24BA-4476-93DE-B03431CE4BA7}" type="pres">
      <dgm:prSet presAssocID="{AA8B2289-78A5-4157-927F-EF7D280E340C}" presName="spacer" presStyleCnt="0"/>
      <dgm:spPr/>
    </dgm:pt>
    <dgm:pt modelId="{7268D08B-4FC3-4BD4-95B8-2FC89D41B940}" type="pres">
      <dgm:prSet presAssocID="{239B4D63-7A45-4F5C-A780-52C307E4BDC0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49DC13D6-267E-422A-977E-B3A9CA48C6AA}" type="pres">
      <dgm:prSet presAssocID="{96A10D50-862E-44B3-8627-E08BBEE2A0A7}" presName="spacer" presStyleCnt="0"/>
      <dgm:spPr/>
    </dgm:pt>
    <dgm:pt modelId="{546C69F7-959A-49A7-8753-2754A039CB62}" type="pres">
      <dgm:prSet presAssocID="{42B4B654-597A-4637-9233-B4F5EC817FB5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C3DE711-61CB-45E4-B9EC-94B167573212}" type="pres">
      <dgm:prSet presAssocID="{6F851C16-D03B-4DE5-B982-0D8ED543396A}" presName="spacer" presStyleCnt="0"/>
      <dgm:spPr/>
    </dgm:pt>
    <dgm:pt modelId="{58E99B49-927B-4304-B9DF-40358794C924}" type="pres">
      <dgm:prSet presAssocID="{8E43736E-BEC7-4294-B86A-35AB1A83D58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1682ADA7-8D2F-4CD5-912C-A92821AA3795}" type="pres">
      <dgm:prSet presAssocID="{930965DB-32B3-407C-B764-4E8979578CED}" presName="spacer" presStyleCnt="0"/>
      <dgm:spPr/>
    </dgm:pt>
    <dgm:pt modelId="{91CEEBFF-684D-4E70-AE19-66B427EB2400}" type="pres">
      <dgm:prSet presAssocID="{9CF1B9DE-8102-4402-BC8E-45D65BDE4612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CE6BF511-9C7E-4000-BE1F-03734D3C0BB9}" srcId="{ACAACE89-13E6-4DB7-8E3D-CA0D6ABCE6A4}" destId="{8E43736E-BEC7-4294-B86A-35AB1A83D586}" srcOrd="6" destOrd="0" parTransId="{CA3CF7E0-0574-43B3-9220-7C1BA6BF9F1A}" sibTransId="{930965DB-32B3-407C-B764-4E8979578CED}"/>
    <dgm:cxn modelId="{2AE52927-655D-4565-9AA3-278633788957}" type="presOf" srcId="{F222060B-824E-4046-B62F-81218AE4C472}" destId="{24C42B26-633F-4F18-9A0D-1081AA98E972}" srcOrd="0" destOrd="0" presId="urn:microsoft.com/office/officeart/2005/8/layout/vList2"/>
    <dgm:cxn modelId="{6C279F2B-B92F-48AC-BAF8-0F46748B055A}" type="presOf" srcId="{9CDE23DF-F79B-4863-B9B3-79E0540591FE}" destId="{69674432-4625-45C2-947C-758ADC567924}" srcOrd="0" destOrd="0" presId="urn:microsoft.com/office/officeart/2005/8/layout/vList2"/>
    <dgm:cxn modelId="{D124C42C-D529-46A7-ABD6-08C6E99F443A}" srcId="{ACAACE89-13E6-4DB7-8E3D-CA0D6ABCE6A4}" destId="{4C776DA6-C904-4000-8C66-22DDC3B9FB78}" srcOrd="1" destOrd="0" parTransId="{E6AEF19E-2116-4500-964E-A084D5B9AF08}" sibTransId="{13D640B1-D9D8-4041-967D-F7AFCC9D400D}"/>
    <dgm:cxn modelId="{E7445834-7F5E-42FF-8684-E3BE69756316}" type="presOf" srcId="{3F59FF32-79ED-4A22-8EE7-8BAF63709B15}" destId="{0FBAC773-354A-4067-A144-7D4C75ADA911}" srcOrd="0" destOrd="0" presId="urn:microsoft.com/office/officeart/2005/8/layout/vList2"/>
    <dgm:cxn modelId="{69CEE645-AF3F-4D92-9A7C-DF3501EBDCCA}" type="presOf" srcId="{ACAACE89-13E6-4DB7-8E3D-CA0D6ABCE6A4}" destId="{5B964289-14F7-497A-99D9-04C4515FC705}" srcOrd="0" destOrd="0" presId="urn:microsoft.com/office/officeart/2005/8/layout/vList2"/>
    <dgm:cxn modelId="{1D39FE4B-A671-4514-A44A-8880A8A2BF68}" srcId="{ACAACE89-13E6-4DB7-8E3D-CA0D6ABCE6A4}" destId="{239B4D63-7A45-4F5C-A780-52C307E4BDC0}" srcOrd="4" destOrd="0" parTransId="{A099E11E-A1EB-4ADE-9FBA-EBDCF3DB1A5E}" sibTransId="{96A10D50-862E-44B3-8627-E08BBEE2A0A7}"/>
    <dgm:cxn modelId="{C6626675-4C40-4ED6-9E9B-3AF61935B25E}" type="presOf" srcId="{8E43736E-BEC7-4294-B86A-35AB1A83D586}" destId="{58E99B49-927B-4304-B9DF-40358794C924}" srcOrd="0" destOrd="0" presId="urn:microsoft.com/office/officeart/2005/8/layout/vList2"/>
    <dgm:cxn modelId="{08497459-CB51-4889-81D0-5D0656E33A9A}" srcId="{ACAACE89-13E6-4DB7-8E3D-CA0D6ABCE6A4}" destId="{9CDE23DF-F79B-4863-B9B3-79E0540591FE}" srcOrd="3" destOrd="0" parTransId="{FEEF277F-D6EA-4DD5-B29A-D7B992F34EDB}" sibTransId="{AA8B2289-78A5-4157-927F-EF7D280E340C}"/>
    <dgm:cxn modelId="{D52EAE82-BC6F-426A-8E89-5534E7545738}" srcId="{ACAACE89-13E6-4DB7-8E3D-CA0D6ABCE6A4}" destId="{3F59FF32-79ED-4A22-8EE7-8BAF63709B15}" srcOrd="0" destOrd="0" parTransId="{2118C95A-A74D-4852-91F3-B6B1189335BD}" sibTransId="{D3216807-B381-4F4E-A7C4-7DDB9B69808C}"/>
    <dgm:cxn modelId="{0218618E-0D12-49C9-9A47-13964C878F89}" srcId="{ACAACE89-13E6-4DB7-8E3D-CA0D6ABCE6A4}" destId="{42B4B654-597A-4637-9233-B4F5EC817FB5}" srcOrd="5" destOrd="0" parTransId="{C3C0EFF9-2757-4831-B256-A6ADB8D484D0}" sibTransId="{6F851C16-D03B-4DE5-B982-0D8ED543396A}"/>
    <dgm:cxn modelId="{1974C994-5EBA-4683-A513-E3B1F8957369}" type="presOf" srcId="{239B4D63-7A45-4F5C-A780-52C307E4BDC0}" destId="{7268D08B-4FC3-4BD4-95B8-2FC89D41B940}" srcOrd="0" destOrd="0" presId="urn:microsoft.com/office/officeart/2005/8/layout/vList2"/>
    <dgm:cxn modelId="{A3EFA199-E615-4D32-B952-F617F65A981E}" srcId="{ACAACE89-13E6-4DB7-8E3D-CA0D6ABCE6A4}" destId="{F222060B-824E-4046-B62F-81218AE4C472}" srcOrd="2" destOrd="0" parTransId="{394CC7B0-E144-48A7-8BE3-146901AEAD94}" sibTransId="{BFECF417-3926-488B-8166-BDC8A9DC91CA}"/>
    <dgm:cxn modelId="{CC402BD3-4353-4AC2-BE42-0835C4CE0BE1}" type="presOf" srcId="{4C776DA6-C904-4000-8C66-22DDC3B9FB78}" destId="{4B4D9172-F105-4DB6-8430-4186A97CC2CB}" srcOrd="0" destOrd="0" presId="urn:microsoft.com/office/officeart/2005/8/layout/vList2"/>
    <dgm:cxn modelId="{724D3ED3-6F68-447C-9AAE-807F910F6042}" type="presOf" srcId="{9CF1B9DE-8102-4402-BC8E-45D65BDE4612}" destId="{91CEEBFF-684D-4E70-AE19-66B427EB2400}" srcOrd="0" destOrd="0" presId="urn:microsoft.com/office/officeart/2005/8/layout/vList2"/>
    <dgm:cxn modelId="{6A1F75E2-D408-4DF6-A1BD-F6656C5EF624}" type="presOf" srcId="{42B4B654-597A-4637-9233-B4F5EC817FB5}" destId="{546C69F7-959A-49A7-8753-2754A039CB62}" srcOrd="0" destOrd="0" presId="urn:microsoft.com/office/officeart/2005/8/layout/vList2"/>
    <dgm:cxn modelId="{165A04E3-74B6-4C73-A608-CA10D661EBB2}" srcId="{ACAACE89-13E6-4DB7-8E3D-CA0D6ABCE6A4}" destId="{9CF1B9DE-8102-4402-BC8E-45D65BDE4612}" srcOrd="7" destOrd="0" parTransId="{BCDB9283-E049-4EC5-AD21-399C58A2B021}" sibTransId="{1745965F-6AD8-4789-B8ED-A988F0526C0D}"/>
    <dgm:cxn modelId="{F1F68EE6-32E2-4C2B-8B80-B555242EA9DB}" type="presParOf" srcId="{5B964289-14F7-497A-99D9-04C4515FC705}" destId="{0FBAC773-354A-4067-A144-7D4C75ADA911}" srcOrd="0" destOrd="0" presId="urn:microsoft.com/office/officeart/2005/8/layout/vList2"/>
    <dgm:cxn modelId="{57FF51E4-2062-4971-9A3F-242AA5CA0506}" type="presParOf" srcId="{5B964289-14F7-497A-99D9-04C4515FC705}" destId="{BFAB7A86-B747-455F-9AD5-AC2171BB5A97}" srcOrd="1" destOrd="0" presId="urn:microsoft.com/office/officeart/2005/8/layout/vList2"/>
    <dgm:cxn modelId="{0A91D1CA-4500-4DF5-AD9E-F419AD9F7535}" type="presParOf" srcId="{5B964289-14F7-497A-99D9-04C4515FC705}" destId="{4B4D9172-F105-4DB6-8430-4186A97CC2CB}" srcOrd="2" destOrd="0" presId="urn:microsoft.com/office/officeart/2005/8/layout/vList2"/>
    <dgm:cxn modelId="{962629B5-1E5A-4EC6-A6BB-4EE76C11DD2F}" type="presParOf" srcId="{5B964289-14F7-497A-99D9-04C4515FC705}" destId="{1019AD59-7CB3-4D37-92EB-E174D2AE8B3E}" srcOrd="3" destOrd="0" presId="urn:microsoft.com/office/officeart/2005/8/layout/vList2"/>
    <dgm:cxn modelId="{BDC7BD67-41C6-47E9-8381-9D3E6B84936C}" type="presParOf" srcId="{5B964289-14F7-497A-99D9-04C4515FC705}" destId="{24C42B26-633F-4F18-9A0D-1081AA98E972}" srcOrd="4" destOrd="0" presId="urn:microsoft.com/office/officeart/2005/8/layout/vList2"/>
    <dgm:cxn modelId="{8625F919-A486-4A1A-A9C0-8E55E68FAD39}" type="presParOf" srcId="{5B964289-14F7-497A-99D9-04C4515FC705}" destId="{7B8DA80A-3217-49C0-9948-54D34A907218}" srcOrd="5" destOrd="0" presId="urn:microsoft.com/office/officeart/2005/8/layout/vList2"/>
    <dgm:cxn modelId="{2C880853-563D-4199-B1C8-2CCEA3546D12}" type="presParOf" srcId="{5B964289-14F7-497A-99D9-04C4515FC705}" destId="{69674432-4625-45C2-947C-758ADC567924}" srcOrd="6" destOrd="0" presId="urn:microsoft.com/office/officeart/2005/8/layout/vList2"/>
    <dgm:cxn modelId="{6C819BE3-A5CA-47D9-A83D-8E15E9A6B80E}" type="presParOf" srcId="{5B964289-14F7-497A-99D9-04C4515FC705}" destId="{00B35852-24BA-4476-93DE-B03431CE4BA7}" srcOrd="7" destOrd="0" presId="urn:microsoft.com/office/officeart/2005/8/layout/vList2"/>
    <dgm:cxn modelId="{BAAA712E-E0D4-46DA-95A3-01B43E0E923C}" type="presParOf" srcId="{5B964289-14F7-497A-99D9-04C4515FC705}" destId="{7268D08B-4FC3-4BD4-95B8-2FC89D41B940}" srcOrd="8" destOrd="0" presId="urn:microsoft.com/office/officeart/2005/8/layout/vList2"/>
    <dgm:cxn modelId="{B7A81906-9A5B-47E0-A27C-7E220545BDDE}" type="presParOf" srcId="{5B964289-14F7-497A-99D9-04C4515FC705}" destId="{49DC13D6-267E-422A-977E-B3A9CA48C6AA}" srcOrd="9" destOrd="0" presId="urn:microsoft.com/office/officeart/2005/8/layout/vList2"/>
    <dgm:cxn modelId="{DDA49AD5-D565-41FC-8A82-1DA9ED54BB63}" type="presParOf" srcId="{5B964289-14F7-497A-99D9-04C4515FC705}" destId="{546C69F7-959A-49A7-8753-2754A039CB62}" srcOrd="10" destOrd="0" presId="urn:microsoft.com/office/officeart/2005/8/layout/vList2"/>
    <dgm:cxn modelId="{8624C172-41B9-4D8A-81BB-C3922A9354F5}" type="presParOf" srcId="{5B964289-14F7-497A-99D9-04C4515FC705}" destId="{8C3DE711-61CB-45E4-B9EC-94B167573212}" srcOrd="11" destOrd="0" presId="urn:microsoft.com/office/officeart/2005/8/layout/vList2"/>
    <dgm:cxn modelId="{C54B829B-5F77-4F06-B3EC-2AFD7CB7DB7E}" type="presParOf" srcId="{5B964289-14F7-497A-99D9-04C4515FC705}" destId="{58E99B49-927B-4304-B9DF-40358794C924}" srcOrd="12" destOrd="0" presId="urn:microsoft.com/office/officeart/2005/8/layout/vList2"/>
    <dgm:cxn modelId="{5DCF2F73-241B-41D8-B5FB-B0EA71D19EA9}" type="presParOf" srcId="{5B964289-14F7-497A-99D9-04C4515FC705}" destId="{1682ADA7-8D2F-4CD5-912C-A92821AA3795}" srcOrd="13" destOrd="0" presId="urn:microsoft.com/office/officeart/2005/8/layout/vList2"/>
    <dgm:cxn modelId="{0E2B6504-6196-46CF-8C8B-08FB45C39CB6}" type="presParOf" srcId="{5B964289-14F7-497A-99D9-04C4515FC705}" destId="{91CEEBFF-684D-4E70-AE19-66B427EB240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AC773-354A-4067-A144-7D4C75ADA911}">
      <dsp:nvSpPr>
        <dsp:cNvPr id="0" name=""/>
        <dsp:cNvSpPr/>
      </dsp:nvSpPr>
      <dsp:spPr>
        <a:xfrm>
          <a:off x="0" y="2472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rgbClr val="C00000"/>
              </a:solidFill>
            </a:rPr>
            <a:t>1. </a:t>
          </a:r>
          <a:r>
            <a:rPr lang="en-GB" sz="2000" b="1" kern="1200" dirty="0" err="1">
              <a:solidFill>
                <a:srgbClr val="C00000"/>
              </a:solidFill>
              <a:latin typeface="Gill Sans MT" panose="020B0502020104020203"/>
            </a:rPr>
            <a:t>PyPSA</a:t>
          </a:r>
          <a:r>
            <a:rPr lang="en-GB" sz="2000" b="1" kern="1200" dirty="0">
              <a:solidFill>
                <a:srgbClr val="C00000"/>
              </a:solidFill>
              <a:latin typeface="Gill Sans MT" panose="020B0502020104020203"/>
            </a:rPr>
            <a:t>-Earth Mission</a:t>
          </a:r>
          <a:endParaRPr lang="en-US" sz="2000" b="1" kern="1200" dirty="0">
            <a:solidFill>
              <a:srgbClr val="C00000"/>
            </a:solidFill>
          </a:endParaRPr>
        </a:p>
      </dsp:txBody>
      <dsp:txXfrm>
        <a:off x="22846" y="270133"/>
        <a:ext cx="7723518" cy="422308"/>
      </dsp:txXfrm>
    </dsp:sp>
    <dsp:sp modelId="{4B4D9172-F105-4DB6-8430-4186A97CC2CB}">
      <dsp:nvSpPr>
        <dsp:cNvPr id="0" name=""/>
        <dsp:cNvSpPr/>
      </dsp:nvSpPr>
      <dsp:spPr>
        <a:xfrm>
          <a:off x="0" y="7728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2.</a:t>
          </a:r>
          <a:r>
            <a:rPr lang="en-GB" sz="2000" kern="1200" dirty="0">
              <a:latin typeface="Gill Sans MT" panose="020B0502020104020203"/>
            </a:rPr>
            <a:t> Architecture on GitHub</a:t>
          </a:r>
          <a:endParaRPr lang="en-US" sz="2000" kern="1200" dirty="0"/>
        </a:p>
      </dsp:txBody>
      <dsp:txXfrm>
        <a:off x="22846" y="795733"/>
        <a:ext cx="7723518" cy="422308"/>
      </dsp:txXfrm>
    </dsp:sp>
    <dsp:sp modelId="{24C42B26-633F-4F18-9A0D-1081AA98E972}">
      <dsp:nvSpPr>
        <dsp:cNvPr id="0" name=""/>
        <dsp:cNvSpPr/>
      </dsp:nvSpPr>
      <dsp:spPr>
        <a:xfrm>
          <a:off x="0" y="12984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3. </a:t>
          </a:r>
          <a:r>
            <a:rPr lang="en-GB" sz="2000" kern="1200" dirty="0">
              <a:latin typeface="Gill Sans MT" panose="020B0502020104020203"/>
            </a:rPr>
            <a:t>Requirements</a:t>
          </a:r>
          <a:r>
            <a:rPr lang="en-GB" sz="2000" kern="1200" dirty="0"/>
            <a:t> </a:t>
          </a:r>
          <a:r>
            <a:rPr lang="en-GB" sz="2000" kern="1200" dirty="0">
              <a:latin typeface="Gill Sans MT" panose="020B0502020104020203"/>
            </a:rPr>
            <a:t>of PyPSA-Africa</a:t>
          </a:r>
          <a:endParaRPr lang="en-US" sz="2000" kern="1200" dirty="0"/>
        </a:p>
      </dsp:txBody>
      <dsp:txXfrm>
        <a:off x="22846" y="1321333"/>
        <a:ext cx="7723518" cy="422308"/>
      </dsp:txXfrm>
    </dsp:sp>
    <dsp:sp modelId="{69674432-4625-45C2-947C-758ADC567924}">
      <dsp:nvSpPr>
        <dsp:cNvPr id="0" name=""/>
        <dsp:cNvSpPr/>
      </dsp:nvSpPr>
      <dsp:spPr>
        <a:xfrm>
          <a:off x="0" y="18240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4. Installation routine and brief applied analysis</a:t>
          </a:r>
        </a:p>
      </dsp:txBody>
      <dsp:txXfrm>
        <a:off x="22846" y="1846933"/>
        <a:ext cx="7723518" cy="422308"/>
      </dsp:txXfrm>
    </dsp:sp>
    <dsp:sp modelId="{7268D08B-4FC3-4BD4-95B8-2FC89D41B940}">
      <dsp:nvSpPr>
        <dsp:cNvPr id="0" name=""/>
        <dsp:cNvSpPr/>
      </dsp:nvSpPr>
      <dsp:spPr>
        <a:xfrm>
          <a:off x="0" y="23496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5</a:t>
          </a:r>
          <a:r>
            <a:rPr lang="en-GB" sz="2000" kern="1200" dirty="0"/>
            <a:t>. </a:t>
          </a:r>
          <a:r>
            <a:rPr lang="en-GB" sz="2000" kern="1200" dirty="0">
              <a:latin typeface="Gill Sans MT" panose="020B0502020104020203"/>
            </a:rPr>
            <a:t>GitHub exercise</a:t>
          </a:r>
          <a:endParaRPr lang="en-GB" sz="2000" kern="1200" dirty="0"/>
        </a:p>
      </dsp:txBody>
      <dsp:txXfrm>
        <a:off x="22846" y="2372533"/>
        <a:ext cx="7723518" cy="422308"/>
      </dsp:txXfrm>
    </dsp:sp>
    <dsp:sp modelId="{546C69F7-959A-49A7-8753-2754A039CB62}">
      <dsp:nvSpPr>
        <dsp:cNvPr id="0" name=""/>
        <dsp:cNvSpPr/>
      </dsp:nvSpPr>
      <dsp:spPr>
        <a:xfrm>
          <a:off x="0" y="28752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6. Workflow and debugging exercise</a:t>
          </a:r>
        </a:p>
      </dsp:txBody>
      <dsp:txXfrm>
        <a:off x="22846" y="2898133"/>
        <a:ext cx="7723518" cy="422308"/>
      </dsp:txXfrm>
    </dsp:sp>
    <dsp:sp modelId="{58E99B49-927B-4304-B9DF-40358794C924}">
      <dsp:nvSpPr>
        <dsp:cNvPr id="0" name=""/>
        <dsp:cNvSpPr/>
      </dsp:nvSpPr>
      <dsp:spPr>
        <a:xfrm>
          <a:off x="0" y="34008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7. Dev-experience. Efficient vs. slow code. </a:t>
          </a:r>
          <a:r>
            <a:rPr lang="en-GB" sz="2000" kern="1200" dirty="0"/>
            <a:t>Teams, co-hacking and discord</a:t>
          </a:r>
          <a:r>
            <a:rPr lang="en-GB" sz="2000" kern="1200" dirty="0">
              <a:latin typeface="Gill Sans MT" panose="020B0502020104020203"/>
            </a:rPr>
            <a:t>.</a:t>
          </a:r>
          <a:endParaRPr lang="en-GB" sz="2000" kern="1200" dirty="0"/>
        </a:p>
      </dsp:txBody>
      <dsp:txXfrm>
        <a:off x="22846" y="3423733"/>
        <a:ext cx="7723518" cy="422308"/>
      </dsp:txXfrm>
    </dsp:sp>
    <dsp:sp modelId="{91CEEBFF-684D-4E70-AE19-66B427EB2400}">
      <dsp:nvSpPr>
        <dsp:cNvPr id="0" name=""/>
        <dsp:cNvSpPr/>
      </dsp:nvSpPr>
      <dsp:spPr>
        <a:xfrm>
          <a:off x="0" y="39264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8. Final remarks</a:t>
          </a:r>
        </a:p>
      </dsp:txBody>
      <dsp:txXfrm>
        <a:off x="22846" y="3949333"/>
        <a:ext cx="7723518" cy="4223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AC773-354A-4067-A144-7D4C75ADA911}">
      <dsp:nvSpPr>
        <dsp:cNvPr id="0" name=""/>
        <dsp:cNvSpPr/>
      </dsp:nvSpPr>
      <dsp:spPr>
        <a:xfrm>
          <a:off x="0" y="2472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kern="1200" dirty="0">
              <a:solidFill>
                <a:schemeClr val="bg1"/>
              </a:solidFill>
            </a:rPr>
            <a:t>1. </a:t>
          </a:r>
          <a:r>
            <a:rPr lang="en-GB" sz="2000" b="0" kern="1200" dirty="0" err="1">
              <a:solidFill>
                <a:schemeClr val="bg1"/>
              </a:solidFill>
              <a:latin typeface="Gill Sans MT" panose="020B0502020104020203"/>
            </a:rPr>
            <a:t>PyPSA</a:t>
          </a:r>
          <a:r>
            <a:rPr lang="en-GB" sz="2000" b="0" kern="1200" dirty="0">
              <a:solidFill>
                <a:schemeClr val="bg1"/>
              </a:solidFill>
              <a:latin typeface="Gill Sans MT" panose="020B0502020104020203"/>
            </a:rPr>
            <a:t>-Earth Mission</a:t>
          </a:r>
          <a:endParaRPr lang="en-US" sz="2000" b="0" kern="1200" dirty="0">
            <a:solidFill>
              <a:schemeClr val="bg1"/>
            </a:solidFill>
          </a:endParaRPr>
        </a:p>
      </dsp:txBody>
      <dsp:txXfrm>
        <a:off x="22846" y="270133"/>
        <a:ext cx="7723518" cy="422308"/>
      </dsp:txXfrm>
    </dsp:sp>
    <dsp:sp modelId="{4B4D9172-F105-4DB6-8430-4186A97CC2CB}">
      <dsp:nvSpPr>
        <dsp:cNvPr id="0" name=""/>
        <dsp:cNvSpPr/>
      </dsp:nvSpPr>
      <dsp:spPr>
        <a:xfrm>
          <a:off x="0" y="7728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2.</a:t>
          </a:r>
          <a:r>
            <a:rPr lang="en-GB" sz="2000" kern="1200" dirty="0">
              <a:latin typeface="Gill Sans MT" panose="020B0502020104020203"/>
            </a:rPr>
            <a:t> Architecture on GitHub</a:t>
          </a:r>
          <a:endParaRPr lang="en-US" sz="2000" kern="1200" dirty="0"/>
        </a:p>
      </dsp:txBody>
      <dsp:txXfrm>
        <a:off x="22846" y="795733"/>
        <a:ext cx="7723518" cy="422308"/>
      </dsp:txXfrm>
    </dsp:sp>
    <dsp:sp modelId="{24C42B26-633F-4F18-9A0D-1081AA98E972}">
      <dsp:nvSpPr>
        <dsp:cNvPr id="0" name=""/>
        <dsp:cNvSpPr/>
      </dsp:nvSpPr>
      <dsp:spPr>
        <a:xfrm>
          <a:off x="0" y="12984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3. </a:t>
          </a:r>
          <a:r>
            <a:rPr lang="en-GB" sz="2000" kern="1200" dirty="0">
              <a:latin typeface="Gill Sans MT" panose="020B0502020104020203"/>
            </a:rPr>
            <a:t>Requirements</a:t>
          </a:r>
          <a:r>
            <a:rPr lang="en-GB" sz="2000" kern="1200" dirty="0"/>
            <a:t> </a:t>
          </a:r>
          <a:r>
            <a:rPr lang="en-GB" sz="2000" kern="1200" dirty="0">
              <a:latin typeface="Gill Sans MT" panose="020B0502020104020203"/>
            </a:rPr>
            <a:t>of PyPSA-Africa</a:t>
          </a:r>
          <a:endParaRPr lang="en-US" sz="2000" kern="1200" dirty="0"/>
        </a:p>
      </dsp:txBody>
      <dsp:txXfrm>
        <a:off x="22846" y="1321333"/>
        <a:ext cx="7723518" cy="422308"/>
      </dsp:txXfrm>
    </dsp:sp>
    <dsp:sp modelId="{69674432-4625-45C2-947C-758ADC567924}">
      <dsp:nvSpPr>
        <dsp:cNvPr id="0" name=""/>
        <dsp:cNvSpPr/>
      </dsp:nvSpPr>
      <dsp:spPr>
        <a:xfrm>
          <a:off x="0" y="18240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4. Installation routine and brief applied analysis</a:t>
          </a:r>
        </a:p>
      </dsp:txBody>
      <dsp:txXfrm>
        <a:off x="22846" y="1846933"/>
        <a:ext cx="7723518" cy="422308"/>
      </dsp:txXfrm>
    </dsp:sp>
    <dsp:sp modelId="{7268D08B-4FC3-4BD4-95B8-2FC89D41B940}">
      <dsp:nvSpPr>
        <dsp:cNvPr id="0" name=""/>
        <dsp:cNvSpPr/>
      </dsp:nvSpPr>
      <dsp:spPr>
        <a:xfrm>
          <a:off x="0" y="23496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5</a:t>
          </a:r>
          <a:r>
            <a:rPr lang="en-GB" sz="2000" kern="1200" dirty="0"/>
            <a:t>. </a:t>
          </a:r>
          <a:r>
            <a:rPr lang="en-GB" sz="2000" kern="1200" dirty="0">
              <a:latin typeface="Gill Sans MT" panose="020B0502020104020203"/>
            </a:rPr>
            <a:t>GitHub exercise</a:t>
          </a:r>
          <a:endParaRPr lang="en-GB" sz="2000" kern="1200" dirty="0"/>
        </a:p>
      </dsp:txBody>
      <dsp:txXfrm>
        <a:off x="22846" y="2372533"/>
        <a:ext cx="7723518" cy="422308"/>
      </dsp:txXfrm>
    </dsp:sp>
    <dsp:sp modelId="{546C69F7-959A-49A7-8753-2754A039CB62}">
      <dsp:nvSpPr>
        <dsp:cNvPr id="0" name=""/>
        <dsp:cNvSpPr/>
      </dsp:nvSpPr>
      <dsp:spPr>
        <a:xfrm>
          <a:off x="0" y="28752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6. Workflow and debugging exercise</a:t>
          </a:r>
        </a:p>
      </dsp:txBody>
      <dsp:txXfrm>
        <a:off x="22846" y="2898133"/>
        <a:ext cx="7723518" cy="422308"/>
      </dsp:txXfrm>
    </dsp:sp>
    <dsp:sp modelId="{58E99B49-927B-4304-B9DF-40358794C924}">
      <dsp:nvSpPr>
        <dsp:cNvPr id="0" name=""/>
        <dsp:cNvSpPr/>
      </dsp:nvSpPr>
      <dsp:spPr>
        <a:xfrm>
          <a:off x="0" y="34008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Gill Sans MT" panose="020B0502020104020203"/>
            </a:rPr>
            <a:t>7. Dev-experience. Efficient vs. slow code. </a:t>
          </a:r>
          <a:r>
            <a:rPr lang="en-GB" sz="2000" kern="1200" dirty="0"/>
            <a:t>Teams, co-hacking and discord</a:t>
          </a:r>
        </a:p>
      </dsp:txBody>
      <dsp:txXfrm>
        <a:off x="22846" y="3423733"/>
        <a:ext cx="7723518" cy="422308"/>
      </dsp:txXfrm>
    </dsp:sp>
    <dsp:sp modelId="{91CEEBFF-684D-4E70-AE19-66B427EB2400}">
      <dsp:nvSpPr>
        <dsp:cNvPr id="0" name=""/>
        <dsp:cNvSpPr/>
      </dsp:nvSpPr>
      <dsp:spPr>
        <a:xfrm>
          <a:off x="0" y="3926487"/>
          <a:ext cx="7769210" cy="46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rgbClr val="C00000"/>
              </a:solidFill>
              <a:latin typeface="Gill Sans MT" panose="020B0502020104020203"/>
            </a:rPr>
            <a:t>8. Final remarks</a:t>
          </a:r>
        </a:p>
      </dsp:txBody>
      <dsp:txXfrm>
        <a:off x="22846" y="3949333"/>
        <a:ext cx="7723518" cy="422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move </a:t>
            </a:r>
            <a:r>
              <a:rPr b="0" lang="en-GB" sz="4400" spc="-1" strike="noStrike">
                <a:latin typeface="Arial"/>
              </a:rPr>
              <a:t>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</a:t>
            </a:r>
            <a:r>
              <a:rPr b="0" lang="en-GB" sz="2000" spc="-1" strike="noStrike">
                <a:latin typeface="Arial"/>
              </a:rPr>
              <a:t>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7D0199D-1AE5-4360-A3D1-8DA788E403A5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39800" cy="345384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600" cy="402912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300M in other regions on the globe have the same issue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4024080" y="9721080"/>
            <a:ext cx="307764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42AE24F4-6CDB-4746-B7F7-9A44B9DCE0F5}" type="slidenum">
              <a:rPr b="0" lang="it-IT" sz="1300" spc="-1" strike="noStrike">
                <a:latin typeface="Times New Roman"/>
              </a:rPr>
              <a:t>14</a:t>
            </a:fld>
            <a:endParaRPr b="0" lang="en-GB" sz="13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39800" cy="3453840"/>
          </a:xfrm>
          <a:prstGeom prst="rect">
            <a:avLst/>
          </a:prstGeom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600" cy="402912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How can we achieve that? What are the problems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4024080" y="9721080"/>
            <a:ext cx="307764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B09A0ED5-D150-4A9A-A374-25BFD2A88DBC}" type="slidenum">
              <a:rPr b="0" lang="it-IT" sz="1300" spc="-1" strike="noStrike">
                <a:latin typeface="Times New Roman"/>
              </a:rPr>
              <a:t>14</a:t>
            </a:fld>
            <a:endParaRPr b="0" lang="en-GB" sz="13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482760" y="1279440"/>
            <a:ext cx="6139800" cy="345384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10280" y="4925520"/>
            <a:ext cx="5682600" cy="4029120"/>
          </a:xfrm>
          <a:prstGeom prst="rect">
            <a:avLst/>
          </a:prstGeom>
        </p:spPr>
        <p:txBody>
          <a:bodyPr lIns="99000" rIns="99000" tIns="49680" bIns="4968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How can we achieve that? What are the problems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4024080" y="9721080"/>
            <a:ext cx="307764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>
            <a:noAutofit/>
          </a:bodyPr>
          <a:p>
            <a:pPr algn="r">
              <a:lnSpc>
                <a:spcPct val="100000"/>
              </a:lnSpc>
            </a:pPr>
            <a:fld id="{292D0643-2D72-415D-9054-C2FB5A0357AF}" type="slidenum">
              <a:rPr b="0" lang="it-IT" sz="1300" spc="-1" strike="noStrike">
                <a:latin typeface="Times New Roman"/>
              </a:rPr>
              <a:t>14</a:t>
            </a:fld>
            <a:endParaRPr b="0" lang="en-GB" sz="13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2231280" y="964800"/>
            <a:ext cx="7728840" cy="550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2231280" y="964800"/>
            <a:ext cx="7728840" cy="550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2231280" y="964800"/>
            <a:ext cx="7728840" cy="550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2231280" y="964800"/>
            <a:ext cx="7728840" cy="550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2231280" y="964800"/>
            <a:ext cx="7728840" cy="550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2231280" y="964800"/>
            <a:ext cx="7728840" cy="550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0">
              <a:srgbClr val="ffffff"/>
            </a:gs>
            <a:gs pos="100000">
              <a:srgbClr val="ffff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" name="Picture 7" descr="A picture containing text,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10404720" y="124200"/>
            <a:ext cx="1619640" cy="552240"/>
          </a:xfrm>
          <a:prstGeom prst="rect">
            <a:avLst/>
          </a:prstGeom>
          <a:ln>
            <a:noFill/>
          </a:ln>
        </p:spPr>
      </p:pic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100000">
              <a:srgbClr val="ffffff"/>
            </a:gs>
            <a:gs pos="100000">
              <a:srgbClr val="ffff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25000">
                <a:srgbClr val="ffffff"/>
              </a:gs>
              <a:gs pos="100000">
                <a:srgbClr val="ffffff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0" name="Picture 7" descr="A picture containing text, clipart&#10;&#10;Description automatically generated"/>
          <p:cNvPicPr/>
          <p:nvPr/>
        </p:nvPicPr>
        <p:blipFill>
          <a:blip r:embed="rId2"/>
          <a:stretch/>
        </p:blipFill>
        <p:spPr>
          <a:xfrm>
            <a:off x="10404720" y="124200"/>
            <a:ext cx="1619640" cy="552240"/>
          </a:xfrm>
          <a:prstGeom prst="rect">
            <a:avLst/>
          </a:prstGeom>
          <a:ln>
            <a:noFill/>
          </a:ln>
        </p:spPr>
      </p:pic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</a:t>
            </a:r>
            <a:r>
              <a:rPr b="0" lang="en-GB" sz="4400" spc="-1" strike="noStrike">
                <a:latin typeface="Arial"/>
              </a:rPr>
              <a:t>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</a:t>
            </a:r>
            <a:r>
              <a:rPr b="0" lang="en-GB" sz="4400" spc="-1" strike="noStrike">
                <a:latin typeface="Arial"/>
              </a:rPr>
              <a:t>title </a:t>
            </a:r>
            <a:r>
              <a:rPr b="0" lang="en-GB" sz="4400" spc="-1" strike="noStrike">
                <a:latin typeface="Arial"/>
              </a:rPr>
              <a:t>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5e9ef"/>
            </a:gs>
            <a:gs pos="100000">
              <a:srgbClr val="ffffff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</a:t>
            </a:r>
            <a:r>
              <a:rPr b="0" lang="en-GB" sz="4400" spc="-1" strike="noStrike">
                <a:latin typeface="Arial"/>
              </a:rPr>
              <a:t>title 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PlaceHolder 2"/>
          <p:cNvSpPr>
            <a:spLocks noGrp="1"/>
          </p:cNvSpPr>
          <p:nvPr>
            <p:ph type="title"/>
          </p:nvPr>
        </p:nvSpPr>
        <p:spPr>
          <a:xfrm>
            <a:off x="2231280" y="964800"/>
            <a:ext cx="7728840" cy="1188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</a:t>
            </a:r>
            <a:r>
              <a:rPr b="0" lang="en-GB" sz="1800" spc="-1" strike="noStrike">
                <a:latin typeface="Arial"/>
              </a:rPr>
              <a:t>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hyperlink" Target="https://www.flickr.com/photos/29233640@N07/2829173159" TargetMode="External"/><Relationship Id="rId3" Type="http://schemas.openxmlformats.org/officeDocument/2006/relationships/hyperlink" Target="https://www.flickr.com/photos/29233640@N07" TargetMode="External"/><Relationship Id="rId4" Type="http://schemas.openxmlformats.org/officeDocument/2006/relationships/hyperlink" Target="https://creativecommons.org/licenses/by/2.0/?ref=ccsearch&amp;atype=rich" TargetMode="External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6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hyperlink" Target="https://www.flickr.com/photos/24256351@N04/4427186175" TargetMode="External"/><Relationship Id="rId3" Type="http://schemas.openxmlformats.org/officeDocument/2006/relationships/hyperlink" Target="https://www.flickr.com/photos/24256351@N04" TargetMode="External"/><Relationship Id="rId4" Type="http://schemas.openxmlformats.org/officeDocument/2006/relationships/hyperlink" Target="https://creativecommons.org/licenses/by/2.0/?ref=ccsearch&amp;atype=rich" TargetMode="External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devseed.com/ml-grid-docs/results/mapping-output-and-speed/" TargetMode="Externa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2523240" y="1972440"/>
            <a:ext cx="7144560" cy="34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HACKATHON 2021</a:t>
            </a:r>
            <a:r>
              <a:rPr b="0" lang="en-GB" sz="6000" spc="-1" strike="noStrike">
                <a:solidFill>
                  <a:srgbClr val="000000"/>
                </a:solidFill>
                <a:latin typeface="Gill Sans MT"/>
                <a:ea typeface="DejaVu Sans"/>
              </a:rPr>
              <a:t>​</a:t>
            </a:r>
            <a:br/>
            <a:r>
              <a:rPr b="0" lang="en-GB" sz="6000" spc="-1" strike="noStrike">
                <a:solidFill>
                  <a:srgbClr val="000000"/>
                </a:solidFill>
                <a:latin typeface="Gill Sans MT"/>
                <a:ea typeface="DejaVu Sans"/>
              </a:rPr>
              <a:t>​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0758960" y="6217920"/>
            <a:ext cx="365040" cy="365040"/>
          </a:xfrm>
          <a:prstGeom prst="rect">
            <a:avLst/>
          </a:prstGeom>
          <a:solidFill>
            <a:srgbClr val="1d1d1d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45000" bIns="45000" anchor="ctr">
            <a:noAutofit/>
          </a:bodyPr>
          <a:p>
            <a:pPr algn="ctr">
              <a:lnSpc>
                <a:spcPct val="100000"/>
              </a:lnSpc>
            </a:pPr>
            <a:fld id="{B9408DD9-F8CF-4A56-93C0-846754D44B5A}" type="slidenum">
              <a:rPr b="0" lang="it-IT" sz="1100" spc="-1" strike="noStrike">
                <a:solidFill>
                  <a:srgbClr val="ffffff"/>
                </a:solidFill>
                <a:latin typeface="Gill Sans MT"/>
              </a:rPr>
              <a:t>&lt;number&gt;</a:t>
            </a:fld>
            <a:endParaRPr b="0" lang="en-GB" sz="11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4687560" y="2901600"/>
            <a:ext cx="5391720" cy="2060640"/>
          </a:xfrm>
          <a:prstGeom prst="rect">
            <a:avLst/>
          </a:prstGeom>
          <a:noFill/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2800" spc="197" strike="noStrike" cap="all">
                <a:solidFill>
                  <a:srgbClr val="ffffff"/>
                </a:solidFill>
                <a:latin typeface="Gill Sans MT"/>
              </a:rPr>
              <a:t>GETTING READY to CHANGe THE WORLD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243" name="Picture 6" descr="A picture containing text, clipart&#10;&#10;Description automatically generated"/>
          <p:cNvPicPr/>
          <p:nvPr/>
        </p:nvPicPr>
        <p:blipFill>
          <a:blip r:embed="rId1"/>
          <a:srcRect l="0" t="0" r="9844" b="0"/>
          <a:stretch/>
        </p:blipFill>
        <p:spPr>
          <a:xfrm>
            <a:off x="10503720" y="539640"/>
            <a:ext cx="1578600" cy="58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8" descr="Map&#10;&#10;Description automatically generated"/>
          <p:cNvPicPr/>
          <p:nvPr/>
        </p:nvPicPr>
        <p:blipFill>
          <a:blip r:embed="rId1"/>
          <a:stretch/>
        </p:blipFill>
        <p:spPr>
          <a:xfrm>
            <a:off x="-2280960" y="-468000"/>
            <a:ext cx="16423920" cy="804960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2231280" y="435600"/>
            <a:ext cx="7728840" cy="118800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 cap="sq" w="31680">
            <a:solidFill>
              <a:schemeClr val="lt1">
                <a:hueOff val="0"/>
                <a:satOff val="0"/>
                <a:lumOff val="0"/>
                <a:alphaOff val="0"/>
              </a:schemeClr>
            </a:solidFill>
          </a:ln>
        </p:spPr>
        <p:style>
          <a:lnRef idx="2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GB" sz="2800" spc="197" strike="noStrike" cap="all">
                <a:solidFill>
                  <a:srgbClr val="262626"/>
                </a:solidFill>
                <a:latin typeface="Gill Sans MT"/>
                <a:ea typeface="DejaVu Sans"/>
              </a:rPr>
              <a:t>AGENDA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10758960" y="6217920"/>
            <a:ext cx="365040" cy="365040"/>
          </a:xfrm>
          <a:prstGeom prst="rect">
            <a:avLst/>
          </a:prstGeom>
          <a:solidFill>
            <a:srgbClr val="1d1d1d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45000" bIns="45000" anchor="ctr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fld id="{0D35ABA1-0907-4EF4-ACA6-F80A8D7F610A}" type="slidenum">
              <a:rPr b="0" lang="it-IT" sz="1100" spc="-1" strike="noStrike">
                <a:solidFill>
                  <a:srgbClr val="ffffff"/>
                </a:solidFill>
                <a:latin typeface="Gill Sans MT"/>
              </a:rPr>
              <a:t>10</a:t>
            </a:fld>
            <a:endParaRPr b="0" lang="en-GB" sz="1100" spc="-1" strike="noStrike">
              <a:latin typeface="Arial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1828596202"/>
              </p:ext>
            </p:extLst>
          </p:nvPr>
        </p:nvGraphicFramePr>
        <p:xfrm>
          <a:off x="2191680" y="1761480"/>
          <a:ext cx="7768440" cy="464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Picture 6" descr="A road with trees on the side&#10;&#10;Description automatically generated"/>
          <p:cNvPicPr/>
          <p:nvPr/>
        </p:nvPicPr>
        <p:blipFill>
          <a:blip r:embed="rId1"/>
          <a:stretch/>
        </p:blipFill>
        <p:spPr>
          <a:xfrm>
            <a:off x="-1440" y="-555120"/>
            <a:ext cx="12187440" cy="8098560"/>
          </a:xfrm>
          <a:prstGeom prst="rect">
            <a:avLst/>
          </a:prstGeom>
          <a:ln>
            <a:noFill/>
          </a:ln>
        </p:spPr>
      </p:pic>
      <p:sp>
        <p:nvSpPr>
          <p:cNvPr id="31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4400" spc="-1" strike="noStrike">
                <a:solidFill>
                  <a:srgbClr val="ffffff"/>
                </a:solidFill>
                <a:highlight>
                  <a:srgbClr val="c0c0c0"/>
                </a:highlight>
                <a:latin typeface="Calibri Light"/>
              </a:rPr>
              <a:t>PERFORM SOME PLANNING STUDIES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314" name="Picture 11" descr="Map&#10;&#10;Description automatically generated"/>
          <p:cNvPicPr/>
          <p:nvPr/>
        </p:nvPicPr>
        <p:blipFill>
          <a:blip r:embed="rId2"/>
          <a:srcRect l="0" t="0" r="-290" b="54259"/>
          <a:stretch/>
        </p:blipFill>
        <p:spPr>
          <a:xfrm>
            <a:off x="120240" y="1824120"/>
            <a:ext cx="3967920" cy="3571560"/>
          </a:xfrm>
          <a:prstGeom prst="rect">
            <a:avLst/>
          </a:prstGeom>
          <a:ln>
            <a:noFill/>
          </a:ln>
        </p:spPr>
      </p:pic>
      <p:pic>
        <p:nvPicPr>
          <p:cNvPr id="315" name="Picture 11" descr="Map&#10;&#10;Description automatically generated"/>
          <p:cNvPicPr/>
          <p:nvPr/>
        </p:nvPicPr>
        <p:blipFill>
          <a:blip r:embed="rId3"/>
          <a:srcRect l="0" t="46587" r="-570" b="-1012"/>
          <a:stretch/>
        </p:blipFill>
        <p:spPr>
          <a:xfrm>
            <a:off x="8680680" y="1824120"/>
            <a:ext cx="3390480" cy="3625560"/>
          </a:xfrm>
          <a:prstGeom prst="rect">
            <a:avLst/>
          </a:prstGeom>
          <a:ln>
            <a:noFill/>
          </a:ln>
        </p:spPr>
      </p:pic>
      <p:pic>
        <p:nvPicPr>
          <p:cNvPr id="316" name="Picture 13" descr="Background pattern, map&#10;&#10;Description automatically generated"/>
          <p:cNvPicPr/>
          <p:nvPr/>
        </p:nvPicPr>
        <p:blipFill>
          <a:blip r:embed="rId4"/>
          <a:stretch/>
        </p:blipFill>
        <p:spPr>
          <a:xfrm>
            <a:off x="4248000" y="1824480"/>
            <a:ext cx="4302360" cy="3565440"/>
          </a:xfrm>
          <a:prstGeom prst="rect">
            <a:avLst/>
          </a:prstGeom>
          <a:ln>
            <a:noFill/>
          </a:ln>
        </p:spPr>
      </p:pic>
      <p:sp>
        <p:nvSpPr>
          <p:cNvPr id="317" name="CustomShape 2"/>
          <p:cNvSpPr/>
          <p:nvPr/>
        </p:nvSpPr>
        <p:spPr>
          <a:xfrm>
            <a:off x="838080" y="57049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GB" sz="4400" spc="-1" strike="noStrike">
                <a:solidFill>
                  <a:srgbClr val="ffffff"/>
                </a:solidFill>
                <a:highlight>
                  <a:srgbClr val="c0c0c0"/>
                </a:highlight>
                <a:latin typeface="Calibri Light"/>
                <a:ea typeface="DejaVu Sans"/>
              </a:rPr>
              <a:t>INFLUENCE DECISION MAKING  - CASA INDIA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4" descr="A picture containing transport, wave, dark, night sky&#10;&#10;Description automatically generated"/>
          <p:cNvPicPr/>
          <p:nvPr/>
        </p:nvPicPr>
        <p:blipFill>
          <a:blip r:embed="rId1"/>
          <a:srcRect l="0" t="-14853" r="0" b="14853"/>
          <a:stretch/>
        </p:blipFill>
        <p:spPr>
          <a:xfrm>
            <a:off x="0" y="-1270080"/>
            <a:ext cx="12191400" cy="8127360"/>
          </a:xfrm>
          <a:prstGeom prst="rect">
            <a:avLst/>
          </a:prstGeom>
          <a:ln>
            <a:noFill/>
          </a:ln>
        </p:spPr>
      </p:pic>
      <p:sp>
        <p:nvSpPr>
          <p:cNvPr id="319" name="CustomShape 1"/>
          <p:cNvSpPr/>
          <p:nvPr/>
        </p:nvSpPr>
        <p:spPr>
          <a:xfrm>
            <a:off x="1714680" y="546120"/>
            <a:ext cx="8796960" cy="188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We can recognize everything from sky using satellites</a:t>
            </a:r>
            <a:br/>
            <a:endParaRPr b="0" lang="en-GB" sz="4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1714680" y="5711760"/>
            <a:ext cx="5257080" cy="59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*if the resolution is right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8479440" y="828000"/>
            <a:ext cx="88020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0d0d0d"/>
                </a:solidFill>
                <a:latin typeface="Calibri"/>
                <a:ea typeface="DejaVu Sans"/>
              </a:rPr>
              <a:t>*</a:t>
            </a:r>
            <a:endParaRPr b="0" lang="en-GB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5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1659320" y="6368040"/>
            <a:ext cx="365040" cy="365040"/>
          </a:xfrm>
          <a:prstGeom prst="rect">
            <a:avLst/>
          </a:prstGeom>
          <a:solidFill>
            <a:srgbClr val="ffffff"/>
          </a:solidFill>
          <a:ln>
            <a:solidFill>
              <a:srgbClr val="f8c339"/>
            </a:solidFill>
            <a:prstDash val="sysDash"/>
          </a:ln>
        </p:spPr>
        <p:style>
          <a:lnRef idx="0"/>
          <a:fillRef idx="0"/>
          <a:effectRef idx="0"/>
          <a:fontRef idx="minor"/>
        </p:style>
        <p:txBody>
          <a:bodyPr lIns="18360" rIns="18360" tIns="45000" bIns="45000" anchor="ctr">
            <a:noAutofit/>
          </a:bodyPr>
          <a:p>
            <a:pPr algn="ctr">
              <a:lnSpc>
                <a:spcPct val="100000"/>
              </a:lnSpc>
            </a:pPr>
            <a:fld id="{8FFF94F8-7C95-4112-824A-2053E123E84B}" type="slidenum">
              <a:rPr b="0" lang="it-IT" sz="1100" spc="-1" strike="noStrike">
                <a:solidFill>
                  <a:srgbClr val="000000"/>
                </a:solidFill>
                <a:latin typeface="Gill Sans MT"/>
              </a:rPr>
              <a:t>11</a:t>
            </a:fld>
            <a:endParaRPr b="0" lang="en-GB" sz="1100" spc="-1" strike="noStrike">
              <a:latin typeface="Arial"/>
            </a:endParaRPr>
          </a:p>
        </p:txBody>
      </p:sp>
      <p:pic>
        <p:nvPicPr>
          <p:cNvPr id="323" name="Picture 5" descr=""/>
          <p:cNvPicPr/>
          <p:nvPr/>
        </p:nvPicPr>
        <p:blipFill>
          <a:blip r:embed="rId1"/>
          <a:stretch/>
        </p:blipFill>
        <p:spPr>
          <a:xfrm>
            <a:off x="542880" y="-243720"/>
            <a:ext cx="5109840" cy="717048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 rot="16200000">
            <a:off x="-1422360" y="4860000"/>
            <a:ext cx="36705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800" spc="-1" strike="noStrike" u="sng">
                <a:solidFill>
                  <a:srgbClr val="00b0f0"/>
                </a:solidFill>
                <a:uFillTx/>
                <a:latin typeface="Gill Sans MT"/>
                <a:ea typeface="DejaVu Sans"/>
                <a:hlinkClick r:id="rId2"/>
              </a:rPr>
              <a:t>"up and down the ladder"</a:t>
            </a:r>
            <a:r>
              <a:rPr b="0" lang="en-US" sz="800" spc="-1" strike="noStrike">
                <a:solidFill>
                  <a:srgbClr val="000000"/>
                </a:solidFill>
                <a:latin typeface="Gill Sans MT"/>
                <a:ea typeface="DejaVu Sans"/>
              </a:rPr>
              <a:t> by </a:t>
            </a:r>
            <a:r>
              <a:rPr b="0" lang="en-US" sz="800" spc="-1" strike="noStrike" u="sng">
                <a:solidFill>
                  <a:srgbClr val="00b0f0"/>
                </a:solidFill>
                <a:uFillTx/>
                <a:latin typeface="Gill Sans MT"/>
                <a:ea typeface="DejaVu Sans"/>
                <a:hlinkClick r:id="rId3"/>
              </a:rPr>
              <a:t>Robert Couse-Baker</a:t>
            </a:r>
            <a:r>
              <a:rPr b="0" lang="en-US" sz="800" spc="-1" strike="noStrike">
                <a:solidFill>
                  <a:srgbClr val="000000"/>
                </a:solidFill>
                <a:latin typeface="Gill Sans MT"/>
                <a:ea typeface="DejaVu Sans"/>
              </a:rPr>
              <a:t> is licensed under </a:t>
            </a:r>
            <a:r>
              <a:rPr b="0" lang="en-US" sz="800" spc="-1" strike="noStrike" u="sng">
                <a:solidFill>
                  <a:srgbClr val="00b0f0"/>
                </a:solidFill>
                <a:uFillTx/>
                <a:latin typeface="Gill Sans MT"/>
                <a:ea typeface="DejaVu Sans"/>
                <a:hlinkClick r:id="rId4"/>
              </a:rPr>
              <a:t>CC BY 2.0</a:t>
            </a:r>
            <a:endParaRPr b="0" lang="en-GB" sz="800" spc="-1" strike="noStrike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6173280" y="3240"/>
            <a:ext cx="5281560" cy="685476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7227720" y="1717200"/>
            <a:ext cx="3160440" cy="1095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6600" spc="-1" strike="noStrike">
                <a:solidFill>
                  <a:srgbClr val="ffffff"/>
                </a:solidFill>
                <a:latin typeface="Calibri"/>
                <a:ea typeface="DejaVu Sans"/>
              </a:rPr>
              <a:t>LEAD</a:t>
            </a:r>
            <a:endParaRPr b="0" lang="en-GB" sz="6600" spc="-1" strike="noStrike"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7227720" y="3075840"/>
            <a:ext cx="3160440" cy="8215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4800" spc="-1" strike="noStrike">
                <a:solidFill>
                  <a:srgbClr val="ffffff"/>
                </a:solidFill>
                <a:latin typeface="Calibri"/>
                <a:ea typeface="DejaVu Sans"/>
              </a:rPr>
              <a:t>IMPROVE</a:t>
            </a:r>
            <a:endParaRPr b="0" lang="en-GB" sz="4800" spc="-1" strike="noStrike">
              <a:latin typeface="Arial"/>
            </a:endParaRPr>
          </a:p>
        </p:txBody>
      </p:sp>
      <p:sp>
        <p:nvSpPr>
          <p:cNvPr id="328" name="CustomShape 6"/>
          <p:cNvSpPr/>
          <p:nvPr/>
        </p:nvSpPr>
        <p:spPr>
          <a:xfrm>
            <a:off x="7227720" y="4150440"/>
            <a:ext cx="3160440" cy="760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PARTICIPATE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29" name="CustomShape 7"/>
          <p:cNvSpPr/>
          <p:nvPr/>
        </p:nvSpPr>
        <p:spPr>
          <a:xfrm>
            <a:off x="7227720" y="5108040"/>
            <a:ext cx="3160440" cy="699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USE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30" name="CustomShape 8"/>
          <p:cNvSpPr/>
          <p:nvPr/>
        </p:nvSpPr>
        <p:spPr>
          <a:xfrm>
            <a:off x="7227720" y="6091200"/>
            <a:ext cx="3160440" cy="639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UNDERSTAND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331" name="CustomShape 9"/>
          <p:cNvSpPr/>
          <p:nvPr/>
        </p:nvSpPr>
        <p:spPr>
          <a:xfrm>
            <a:off x="650880" y="1800"/>
            <a:ext cx="3160440" cy="310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6600" spc="-1" strike="noStrike">
                <a:solidFill>
                  <a:srgbClr val="ffffff"/>
                </a:solidFill>
                <a:latin typeface="Calibri"/>
                <a:ea typeface="DejaVu Sans"/>
              </a:rPr>
              <a:t>Open</a:t>
            </a:r>
            <a:endParaRPr b="0" lang="en-GB" sz="6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6600" spc="-1" strike="noStrike">
                <a:solidFill>
                  <a:srgbClr val="ffffff"/>
                </a:solidFill>
                <a:latin typeface="Calibri"/>
                <a:ea typeface="DejaVu Sans"/>
              </a:rPr>
              <a:t>Source</a:t>
            </a:r>
            <a:endParaRPr b="0" lang="en-GB" sz="6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6600" spc="-1" strike="noStrike">
                <a:solidFill>
                  <a:srgbClr val="ffffff"/>
                </a:solidFill>
                <a:latin typeface="Calibri"/>
                <a:ea typeface="DejaVu Sans"/>
              </a:rPr>
              <a:t>Ladder</a:t>
            </a:r>
            <a:endParaRPr b="0" lang="en-GB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2523240" y="1972440"/>
            <a:ext cx="7144560" cy="34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8000" spc="-1" strike="noStrike" cap="all">
                <a:solidFill>
                  <a:srgbClr val="ffffff"/>
                </a:solidFill>
                <a:latin typeface="Gill Sans MT"/>
                <a:ea typeface="DejaVu Sans"/>
              </a:rPr>
              <a:t>HACKATHON 2021</a:t>
            </a:r>
            <a:r>
              <a:rPr b="0" lang="en-GB" sz="6000" spc="-1" strike="noStrike">
                <a:solidFill>
                  <a:srgbClr val="000000"/>
                </a:solidFill>
                <a:latin typeface="Gill Sans MT"/>
                <a:ea typeface="DejaVu Sans"/>
              </a:rPr>
              <a:t>​</a:t>
            </a:r>
            <a:br/>
            <a:r>
              <a:rPr b="0" lang="en-GB" sz="6000" spc="-1" strike="noStrike">
                <a:solidFill>
                  <a:srgbClr val="000000"/>
                </a:solidFill>
                <a:latin typeface="Gill Sans MT"/>
                <a:ea typeface="DejaVu Sans"/>
              </a:rPr>
              <a:t>​</a:t>
            </a:r>
            <a:endParaRPr b="0" lang="en-GB" sz="60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10758960" y="6217920"/>
            <a:ext cx="365040" cy="365040"/>
          </a:xfrm>
          <a:prstGeom prst="rect">
            <a:avLst/>
          </a:prstGeom>
          <a:solidFill>
            <a:srgbClr val="1d1d1d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45000" bIns="45000" anchor="ctr">
            <a:noAutofit/>
          </a:bodyPr>
          <a:p>
            <a:pPr algn="ctr">
              <a:lnSpc>
                <a:spcPct val="100000"/>
              </a:lnSpc>
            </a:pPr>
            <a:fld id="{75EA4F3F-D94B-4069-92E0-4CD119610304}" type="slidenum">
              <a:rPr b="0" lang="it-IT" sz="1100" spc="-1" strike="noStrike">
                <a:solidFill>
                  <a:srgbClr val="ffffff"/>
                </a:solidFill>
                <a:latin typeface="Gill Sans MT"/>
              </a:rPr>
              <a:t>11</a:t>
            </a:fld>
            <a:endParaRPr b="0" lang="en-GB" sz="1100" spc="-1" strike="noStrike">
              <a:latin typeface="Arial"/>
            </a:endParaRPr>
          </a:p>
        </p:txBody>
      </p:sp>
      <p:sp>
        <p:nvSpPr>
          <p:cNvPr id="334" name="CustomShape 3"/>
          <p:cNvSpPr/>
          <p:nvPr/>
        </p:nvSpPr>
        <p:spPr>
          <a:xfrm>
            <a:off x="4687560" y="2901600"/>
            <a:ext cx="5391720" cy="2060640"/>
          </a:xfrm>
          <a:prstGeom prst="rect">
            <a:avLst/>
          </a:prstGeom>
          <a:noFill/>
          <a:ln w="31680"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ctr">
              <a:lnSpc>
                <a:spcPct val="90000"/>
              </a:lnSpc>
            </a:pPr>
            <a:r>
              <a:rPr b="0" lang="en-GB" sz="2800" spc="197" strike="noStrike" cap="all">
                <a:solidFill>
                  <a:srgbClr val="ffffff"/>
                </a:solidFill>
                <a:latin typeface="Gill Sans MT"/>
              </a:rPr>
              <a:t>GETTING READY to CHANGe THE WORLD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335" name="Picture 6_1" descr="A picture containing text, clipart&#10;&#10;Description automatically generated"/>
          <p:cNvPicPr/>
          <p:nvPr/>
        </p:nvPicPr>
        <p:blipFill>
          <a:blip r:embed="rId1"/>
          <a:srcRect l="0" t="0" r="9844" b="0"/>
          <a:stretch/>
        </p:blipFill>
        <p:spPr>
          <a:xfrm>
            <a:off x="10503720" y="539640"/>
            <a:ext cx="1578600" cy="58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6" descr="A picture containing outdoor, sky, mountain, nature&#10;&#10;Description automatically generated"/>
          <p:cNvPicPr/>
          <p:nvPr/>
        </p:nvPicPr>
        <p:blipFill>
          <a:blip r:embed="rId1"/>
          <a:srcRect l="-23" t="0" r="74" b="-147"/>
          <a:stretch/>
        </p:blipFill>
        <p:spPr>
          <a:xfrm>
            <a:off x="-74160" y="744120"/>
            <a:ext cx="12396600" cy="6217560"/>
          </a:xfrm>
          <a:prstGeom prst="rect">
            <a:avLst/>
          </a:prstGeom>
          <a:ln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11659320" y="6368040"/>
            <a:ext cx="365040" cy="365040"/>
          </a:xfrm>
          <a:prstGeom prst="rect">
            <a:avLst/>
          </a:prstGeom>
          <a:solidFill>
            <a:srgbClr val="ffffff"/>
          </a:solidFill>
          <a:ln>
            <a:solidFill>
              <a:srgbClr val="f8c339"/>
            </a:solidFill>
            <a:prstDash val="sysDash"/>
          </a:ln>
        </p:spPr>
        <p:style>
          <a:lnRef idx="0"/>
          <a:fillRef idx="0"/>
          <a:effectRef idx="0"/>
          <a:fontRef idx="minor"/>
        </p:style>
        <p:txBody>
          <a:bodyPr lIns="18360" rIns="18360" tIns="45000" bIns="45000" anchor="ctr">
            <a:noAutofit/>
          </a:bodyPr>
          <a:p>
            <a:pPr algn="ctr">
              <a:lnSpc>
                <a:spcPct val="100000"/>
              </a:lnSpc>
            </a:pPr>
            <a:fld id="{4D125DA2-C378-4BA6-A7B2-7663968FA497}" type="slidenum">
              <a:rPr b="0" lang="it-IT" sz="1100" spc="-1" strike="noStrike">
                <a:solidFill>
                  <a:srgbClr val="000000"/>
                </a:solidFill>
                <a:latin typeface="Gill Sans MT"/>
              </a:rPr>
              <a:t>1</a:t>
            </a:fld>
            <a:endParaRPr b="0" lang="en-GB" sz="1100" spc="-1" strike="noStrike">
              <a:latin typeface="Arial"/>
            </a:endParaRPr>
          </a:p>
        </p:txBody>
      </p:sp>
      <p:pic>
        <p:nvPicPr>
          <p:cNvPr id="246" name="Picture 4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78120" y="59760"/>
            <a:ext cx="3228840" cy="623160"/>
          </a:xfrm>
          <a:prstGeom prst="rect">
            <a:avLst/>
          </a:prstGeom>
          <a:ln>
            <a:noFill/>
          </a:ln>
        </p:spPr>
      </p:pic>
      <p:sp>
        <p:nvSpPr>
          <p:cNvPr id="247" name="CustomShape 2"/>
          <p:cNvSpPr/>
          <p:nvPr/>
        </p:nvSpPr>
        <p:spPr>
          <a:xfrm>
            <a:off x="1928520" y="4177080"/>
            <a:ext cx="83959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"In Sub-Saharan Africa every second person has no access to electricity - a problem that 800M people face globally (2021)"</a:t>
            </a: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 - Worldbank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48" name="Picture 9" descr="Logo, icon&#10;&#10;Description automatically generated"/>
          <p:cNvPicPr/>
          <p:nvPr/>
        </p:nvPicPr>
        <p:blipFill>
          <a:blip r:embed="rId3"/>
          <a:stretch/>
        </p:blipFill>
        <p:spPr>
          <a:xfrm>
            <a:off x="27000" y="6073920"/>
            <a:ext cx="788040" cy="670680"/>
          </a:xfrm>
          <a:prstGeom prst="rect">
            <a:avLst/>
          </a:prstGeom>
          <a:ln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1899000" y="1920600"/>
            <a:ext cx="83959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3200" spc="-1" strike="noStrike">
                <a:solidFill>
                  <a:srgbClr val="ffffff"/>
                </a:solidFill>
                <a:latin typeface="Calibri"/>
                <a:ea typeface="DejaVu Sans"/>
              </a:rPr>
              <a:t>"</a:t>
            </a: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Gill Sans MT"/>
              </a:rPr>
              <a:t>Limiting global warming to 1.5°C would require rapid, far-reaching and unprecedented changes in all aspects of society</a:t>
            </a:r>
            <a:r>
              <a:rPr b="0" i="1" lang="en-US" sz="3200" spc="-1" strike="noStrike">
                <a:solidFill>
                  <a:srgbClr val="ffffff"/>
                </a:solidFill>
                <a:latin typeface="Calibri"/>
                <a:ea typeface="Gill Sans MT"/>
              </a:rPr>
              <a:t>"</a:t>
            </a:r>
            <a:r>
              <a:rPr b="1" lang="en-US" sz="3200" spc="-1" strike="noStrike">
                <a:solidFill>
                  <a:srgbClr val="ffffff"/>
                </a:solidFill>
                <a:latin typeface="Calibri"/>
                <a:ea typeface="Gill Sans MT"/>
              </a:rPr>
              <a:t> - IPCC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3" descr=""/>
          <p:cNvPicPr/>
          <p:nvPr/>
        </p:nvPicPr>
        <p:blipFill>
          <a:blip r:embed="rId1"/>
          <a:srcRect l="1761" t="0" r="2528" b="0"/>
          <a:stretch/>
        </p:blipFill>
        <p:spPr>
          <a:xfrm>
            <a:off x="1813320" y="-177840"/>
            <a:ext cx="8496720" cy="703692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3085200" y="1893600"/>
            <a:ext cx="5743440" cy="3066840"/>
          </a:xfrm>
          <a:prstGeom prst="rect">
            <a:avLst/>
          </a:prstGeom>
          <a:solidFill>
            <a:srgbClr val="3d3d3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2"/>
          <p:cNvSpPr/>
          <p:nvPr/>
        </p:nvSpPr>
        <p:spPr>
          <a:xfrm>
            <a:off x="11659320" y="6368040"/>
            <a:ext cx="365040" cy="365040"/>
          </a:xfrm>
          <a:prstGeom prst="rect">
            <a:avLst/>
          </a:prstGeom>
          <a:solidFill>
            <a:srgbClr val="ffffff"/>
          </a:solidFill>
          <a:ln>
            <a:solidFill>
              <a:srgbClr val="f8c339"/>
            </a:solidFill>
            <a:prstDash val="sysDash"/>
          </a:ln>
        </p:spPr>
        <p:style>
          <a:lnRef idx="0"/>
          <a:fillRef idx="0"/>
          <a:effectRef idx="0"/>
          <a:fontRef idx="minor"/>
        </p:style>
        <p:txBody>
          <a:bodyPr lIns="18360" rIns="18360" tIns="45000" bIns="45000" anchor="ctr">
            <a:noAutofit/>
          </a:bodyPr>
          <a:p>
            <a:pPr algn="ctr">
              <a:lnSpc>
                <a:spcPct val="100000"/>
              </a:lnSpc>
            </a:pPr>
            <a:fld id="{72C0018E-AA80-4C79-A711-658FC5936310}" type="slidenum">
              <a:rPr b="0" lang="it-IT" sz="1100" spc="-1" strike="noStrike">
                <a:solidFill>
                  <a:srgbClr val="000000"/>
                </a:solidFill>
                <a:latin typeface="Gill Sans MT"/>
              </a:rPr>
              <a:t>1</a:t>
            </a:fld>
            <a:endParaRPr b="0" lang="en-GB" sz="11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3425040" y="2028240"/>
            <a:ext cx="5829480" cy="25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8000" spc="-1" strike="noStrike">
                <a:solidFill>
                  <a:srgbClr val="ffffff"/>
                </a:solidFill>
                <a:latin typeface="Gill Sans MT"/>
                <a:ea typeface="DejaVu Sans"/>
              </a:rPr>
              <a:t>WE NEED TO PLAN</a:t>
            </a:r>
            <a:endParaRPr b="0" lang="en-GB" sz="80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3757320" y="6551280"/>
            <a:ext cx="605412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 u="sng">
                <a:solidFill>
                  <a:srgbClr val="00b0f0"/>
                </a:solidFill>
                <a:uFillTx/>
                <a:latin typeface="Gill Sans MT"/>
                <a:ea typeface="DejaVu Sans"/>
                <a:hlinkClick r:id="rId2"/>
              </a:rPr>
              <a:t>"Engineers working on plans, 1959"</a:t>
            </a:r>
            <a:r>
              <a:rPr b="0" lang="en-US" sz="900" spc="-1" strike="noStrike">
                <a:solidFill>
                  <a:srgbClr val="000000"/>
                </a:solidFill>
                <a:latin typeface="Gill Sans MT"/>
                <a:ea typeface="DejaVu Sans"/>
              </a:rPr>
              <a:t> by </a:t>
            </a:r>
            <a:r>
              <a:rPr b="0" lang="en-US" sz="900" spc="-1" strike="noStrike" u="sng">
                <a:solidFill>
                  <a:srgbClr val="00b0f0"/>
                </a:solidFill>
                <a:uFillTx/>
                <a:latin typeface="Gill Sans MT"/>
                <a:ea typeface="DejaVu Sans"/>
                <a:hlinkClick r:id="rId3"/>
              </a:rPr>
              <a:t>Seattle Municipal Archives</a:t>
            </a:r>
            <a:r>
              <a:rPr b="0" lang="en-US" sz="900" spc="-1" strike="noStrike">
                <a:solidFill>
                  <a:srgbClr val="000000"/>
                </a:solidFill>
                <a:latin typeface="Gill Sans MT"/>
                <a:ea typeface="DejaVu Sans"/>
              </a:rPr>
              <a:t> is licensed under </a:t>
            </a:r>
            <a:r>
              <a:rPr b="0" lang="en-US" sz="900" spc="-1" strike="noStrike" u="sng">
                <a:solidFill>
                  <a:srgbClr val="00b0f0"/>
                </a:solidFill>
                <a:uFillTx/>
                <a:latin typeface="Gill Sans MT"/>
                <a:ea typeface="DejaVu Sans"/>
                <a:hlinkClick r:id="rId4"/>
              </a:rPr>
              <a:t>CC BY 2.0</a:t>
            </a:r>
            <a:endParaRPr b="0" lang="en-GB" sz="900" spc="-1" strike="noStrike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>
            <a:off x="1806480" y="1129680"/>
            <a:ext cx="85068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Gill Sans MT"/>
                <a:ea typeface="DejaVu Sans"/>
              </a:rPr>
              <a:t>SUSTAINABLE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2311920" y="4932000"/>
            <a:ext cx="3267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Gill Sans MT"/>
                <a:ea typeface="DejaVu Sans"/>
              </a:rPr>
              <a:t>AFFORDABLE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7776000" y="4932000"/>
            <a:ext cx="2438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ffffff"/>
                </a:solidFill>
                <a:latin typeface="Gill Sans MT"/>
                <a:ea typeface="DejaVu Sans"/>
              </a:rPr>
              <a:t>RELIABLE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0758960" y="6217920"/>
            <a:ext cx="365040" cy="365040"/>
          </a:xfrm>
          <a:prstGeom prst="rect">
            <a:avLst/>
          </a:prstGeom>
          <a:solidFill>
            <a:srgbClr val="1d1d1d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45000" bIns="45000" anchor="ctr">
            <a:noAutofit/>
          </a:bodyPr>
          <a:p>
            <a:pPr algn="ctr">
              <a:lnSpc>
                <a:spcPct val="100000"/>
              </a:lnSpc>
            </a:pPr>
            <a:fld id="{253389F1-3D64-4A8D-B55C-13DCDE793259}" type="slidenum">
              <a:rPr b="0" lang="it-IT" sz="1100" spc="-1" strike="noStrike">
                <a:solidFill>
                  <a:srgbClr val="ffffff"/>
                </a:solidFill>
                <a:latin typeface="Gill Sans MT"/>
              </a:rPr>
              <a:t>1</a:t>
            </a:fld>
            <a:endParaRPr b="0" lang="en-GB" sz="11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3050640" y="883800"/>
            <a:ext cx="630972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Calibri"/>
                <a:ea typeface="DejaVu Sans"/>
              </a:rPr>
              <a:t>VISION</a:t>
            </a:r>
            <a:r>
              <a:rPr b="1" lang="en-US" sz="5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1605600" y="2440800"/>
            <a:ext cx="9199800" cy="2535120"/>
          </a:xfrm>
          <a:prstGeom prst="rect">
            <a:avLst/>
          </a:prstGeom>
          <a:solidFill>
            <a:srgbClr val="8a8a8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4"/>
          <p:cNvSpPr/>
          <p:nvPr/>
        </p:nvSpPr>
        <p:spPr>
          <a:xfrm>
            <a:off x="1755000" y="2549160"/>
            <a:ext cx="8681400" cy="277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4400" spc="-1" strike="noStrike">
                <a:solidFill>
                  <a:srgbClr val="ffffff"/>
                </a:solidFill>
                <a:latin typeface="Gill Sans MT"/>
                <a:ea typeface="DejaVu Sans"/>
              </a:rPr>
              <a:t>Create useful alternatives to closed-source energy system model for </a:t>
            </a:r>
            <a:r>
              <a:rPr b="1" lang="en-GB" sz="4400" spc="-1" strike="noStrike">
                <a:solidFill>
                  <a:srgbClr val="ffffff"/>
                </a:solidFill>
                <a:highlight>
                  <a:srgbClr val="ef8333"/>
                </a:highlight>
                <a:latin typeface="Gill Sans MT"/>
                <a:ea typeface="DejaVu Sans"/>
              </a:rPr>
              <a:t>industry and research </a:t>
            </a:r>
            <a:endParaRPr b="0" lang="en-GB" sz="4400" spc="-1" strike="noStrike">
              <a:latin typeface="Arial"/>
            </a:endParaRPr>
          </a:p>
        </p:txBody>
      </p:sp>
      <p:pic>
        <p:nvPicPr>
          <p:cNvPr id="262" name="Picture 8" descr="A picture containing text,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0102320" y="354240"/>
            <a:ext cx="2089800" cy="77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0758960" y="6217920"/>
            <a:ext cx="365040" cy="365040"/>
          </a:xfrm>
          <a:prstGeom prst="rect">
            <a:avLst/>
          </a:prstGeom>
          <a:solidFill>
            <a:srgbClr val="1d1d1d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45000" bIns="45000" anchor="ctr">
            <a:noAutofit/>
          </a:bodyPr>
          <a:p>
            <a:pPr algn="ctr">
              <a:lnSpc>
                <a:spcPct val="100000"/>
              </a:lnSpc>
            </a:pPr>
            <a:fld id="{8303DDD3-5BED-461A-9D10-3FA7278CAAFE}" type="slidenum">
              <a:rPr b="0" lang="it-IT" sz="1100" spc="-1" strike="noStrike">
                <a:solidFill>
                  <a:srgbClr val="ffffff"/>
                </a:solidFill>
                <a:latin typeface="Gill Sans MT"/>
              </a:rPr>
              <a:t>1</a:t>
            </a:fld>
            <a:endParaRPr b="0" lang="en-GB" sz="11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605600" y="2440800"/>
            <a:ext cx="9199800" cy="2535120"/>
          </a:xfrm>
          <a:prstGeom prst="rect">
            <a:avLst/>
          </a:prstGeom>
          <a:solidFill>
            <a:srgbClr val="8a8a8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3"/>
          <p:cNvSpPr/>
          <p:nvPr/>
        </p:nvSpPr>
        <p:spPr>
          <a:xfrm>
            <a:off x="1868040" y="2443680"/>
            <a:ext cx="868140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ffffff"/>
                </a:solidFill>
                <a:latin typeface="Gill Sans MT"/>
                <a:ea typeface="DejaVu Sans"/>
              </a:rPr>
              <a:t>#PyPSA-AFRICA2021</a:t>
            </a:r>
            <a:endParaRPr b="0" lang="en-GB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ffffff"/>
                </a:solidFill>
                <a:latin typeface="Gill Sans MT"/>
                <a:ea typeface="DejaVu Sans"/>
              </a:rPr>
              <a:t>#PyPSA-EARTH2022</a:t>
            </a:r>
            <a:endParaRPr b="0" lang="en-GB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5400" spc="-1" strike="noStrike">
                <a:solidFill>
                  <a:srgbClr val="ffffff"/>
                </a:solidFill>
                <a:latin typeface="Gill Sans MT"/>
                <a:ea typeface="DejaVu Sans"/>
              </a:rPr>
              <a:t>#???2023</a:t>
            </a:r>
            <a:endParaRPr b="0" lang="en-GB" sz="5400" spc="-1" strike="noStrike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3050640" y="883800"/>
            <a:ext cx="630972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ffffff"/>
                </a:solidFill>
                <a:latin typeface="Calibri"/>
                <a:ea typeface="DejaVu Sans"/>
              </a:rPr>
              <a:t>MISSION</a:t>
            </a:r>
            <a:r>
              <a:rPr b="1" lang="en-US" sz="5400" spc="-1" strike="noStrike">
                <a:solidFill>
                  <a:srgbClr val="ffffff"/>
                </a:solidFill>
                <a:latin typeface="Calibri"/>
                <a:ea typeface="DejaVu Sans"/>
              </a:rPr>
              <a:t> </a:t>
            </a:r>
            <a:endParaRPr b="0" lang="en-GB" sz="5400" spc="-1" strike="noStrike">
              <a:latin typeface="Arial"/>
            </a:endParaRPr>
          </a:p>
        </p:txBody>
      </p:sp>
      <p:pic>
        <p:nvPicPr>
          <p:cNvPr id="267" name="Picture 8" descr="A picture containing text, clipart&#10;&#10;Description automatically generated"/>
          <p:cNvPicPr/>
          <p:nvPr/>
        </p:nvPicPr>
        <p:blipFill>
          <a:blip r:embed="rId1"/>
          <a:stretch/>
        </p:blipFill>
        <p:spPr>
          <a:xfrm>
            <a:off x="10102320" y="354240"/>
            <a:ext cx="2089800" cy="77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1659320" y="6368040"/>
            <a:ext cx="365040" cy="365040"/>
          </a:xfrm>
          <a:prstGeom prst="rect">
            <a:avLst/>
          </a:prstGeom>
          <a:solidFill>
            <a:srgbClr val="ffffff"/>
          </a:solidFill>
          <a:ln>
            <a:solidFill>
              <a:srgbClr val="f8c339"/>
            </a:solidFill>
            <a:prstDash val="sysDash"/>
          </a:ln>
        </p:spPr>
        <p:style>
          <a:lnRef idx="0"/>
          <a:fillRef idx="0"/>
          <a:effectRef idx="0"/>
          <a:fontRef idx="minor"/>
        </p:style>
        <p:txBody>
          <a:bodyPr lIns="18360" rIns="18360" tIns="45000" bIns="45000" anchor="ctr">
            <a:noAutofit/>
          </a:bodyPr>
          <a:p>
            <a:pPr algn="ctr">
              <a:lnSpc>
                <a:spcPct val="100000"/>
              </a:lnSpc>
            </a:pPr>
            <a:fld id="{7C4A6CE9-56DE-425D-8B1E-F8553FED90E3}" type="slidenum">
              <a:rPr b="0" lang="it-IT" sz="1100" spc="-1" strike="noStrike">
                <a:solidFill>
                  <a:srgbClr val="000000"/>
                </a:solidFill>
                <a:latin typeface="Gill Sans MT"/>
              </a:rPr>
              <a:t>1</a:t>
            </a:fld>
            <a:endParaRPr b="0" lang="en-GB" sz="1100" spc="-1" strike="noStrike">
              <a:latin typeface="Arial"/>
            </a:endParaRPr>
          </a:p>
        </p:txBody>
      </p:sp>
      <p:pic>
        <p:nvPicPr>
          <p:cNvPr id="269" name="Picture 3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0" y="-4320"/>
            <a:ext cx="12120120" cy="6815520"/>
          </a:xfrm>
          <a:prstGeom prst="rect">
            <a:avLst/>
          </a:prstGeom>
          <a:ln>
            <a:noFill/>
          </a:ln>
        </p:spPr>
      </p:pic>
      <p:pic>
        <p:nvPicPr>
          <p:cNvPr id="270" name="Picture 37" descr="Graphical user interface, Teams&#10;&#10;Description automatically generated"/>
          <p:cNvPicPr/>
          <p:nvPr/>
        </p:nvPicPr>
        <p:blipFill>
          <a:blip r:embed="rId2"/>
          <a:stretch/>
        </p:blipFill>
        <p:spPr>
          <a:xfrm>
            <a:off x="3756240" y="2390400"/>
            <a:ext cx="1582920" cy="1609200"/>
          </a:xfrm>
          <a:prstGeom prst="rect">
            <a:avLst/>
          </a:prstGeom>
          <a:ln>
            <a:noFill/>
          </a:ln>
        </p:spPr>
      </p:pic>
      <p:sp>
        <p:nvSpPr>
          <p:cNvPr id="271" name="CustomShape 2"/>
          <p:cNvSpPr/>
          <p:nvPr/>
        </p:nvSpPr>
        <p:spPr>
          <a:xfrm>
            <a:off x="2106000" y="1369800"/>
            <a:ext cx="7896240" cy="91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3"/>
          <p:cNvSpPr/>
          <p:nvPr/>
        </p:nvSpPr>
        <p:spPr>
          <a:xfrm>
            <a:off x="1841040" y="1537920"/>
            <a:ext cx="85960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f6a21d"/>
                </a:solidFill>
                <a:latin typeface="Calibri"/>
                <a:ea typeface="DejaVu Sans"/>
              </a:rPr>
              <a:t>An </a:t>
            </a:r>
            <a:r>
              <a:rPr b="1" lang="en-US" sz="4000" spc="-1" strike="noStrike">
                <a:solidFill>
                  <a:srgbClr val="0070c0"/>
                </a:solidFill>
                <a:latin typeface="Calibri"/>
                <a:ea typeface="DejaVu Sans"/>
              </a:rPr>
              <a:t>open </a:t>
            </a:r>
            <a:r>
              <a:rPr b="1" lang="en-US" sz="4000" spc="-1" strike="noStrike">
                <a:solidFill>
                  <a:srgbClr val="00b050"/>
                </a:solidFill>
                <a:latin typeface="Calibri"/>
                <a:ea typeface="DejaVu Sans"/>
              </a:rPr>
              <a:t>digital twin</a:t>
            </a:r>
            <a:r>
              <a:rPr b="1" lang="en-US" sz="4000" spc="-1" strike="noStrike">
                <a:solidFill>
                  <a:srgbClr val="f6a21d"/>
                </a:solidFill>
                <a:latin typeface="Calibri"/>
                <a:ea typeface="DejaVu Sans"/>
              </a:rPr>
              <a:t> of energy systems</a:t>
            </a: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8291880" y="2109240"/>
            <a:ext cx="2742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*that can optimize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11" descr=""/>
          <p:cNvPicPr/>
          <p:nvPr/>
        </p:nvPicPr>
        <p:blipFill>
          <a:blip r:embed="rId1"/>
          <a:srcRect l="2220" t="0" r="946" b="0"/>
          <a:stretch/>
        </p:blipFill>
        <p:spPr>
          <a:xfrm>
            <a:off x="0" y="6271560"/>
            <a:ext cx="12191400" cy="58572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95760" y="200880"/>
            <a:ext cx="406620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Gill Sans"/>
                <a:ea typeface="DejaVu Sans"/>
              </a:rPr>
              <a:t>Recent Work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-22680" y="6040800"/>
            <a:ext cx="609516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900" spc="-1" strike="noStrike" u="sng">
                <a:solidFill>
                  <a:srgbClr val="0563c1"/>
                </a:solidFill>
                <a:uFillTx/>
                <a:latin typeface="Calibri"/>
                <a:ea typeface="DejaVu Sans"/>
                <a:hlinkClick r:id="rId2"/>
              </a:rPr>
              <a:t>https://devseed.com/ml-grid-docs/results/mapping-output-and-speed/</a:t>
            </a:r>
            <a:r>
              <a:rPr b="0" lang="en-GB" sz="900" spc="-1" strike="noStrike">
                <a:solidFill>
                  <a:srgbClr val="a6a6a6"/>
                </a:solidFill>
                <a:latin typeface="Calibri"/>
                <a:ea typeface="DejaVu Sans"/>
              </a:rPr>
              <a:t> </a:t>
            </a:r>
            <a:endParaRPr b="0" lang="en-GB" sz="900" spc="-1" strike="noStrike">
              <a:latin typeface="Arial"/>
            </a:endParaRPr>
          </a:p>
        </p:txBody>
      </p:sp>
      <p:pic>
        <p:nvPicPr>
          <p:cNvPr id="277" name="Picture 4" descr=""/>
          <p:cNvPicPr/>
          <p:nvPr/>
        </p:nvPicPr>
        <p:blipFill>
          <a:blip r:embed="rId3"/>
          <a:stretch/>
        </p:blipFill>
        <p:spPr>
          <a:xfrm>
            <a:off x="6150240" y="990720"/>
            <a:ext cx="6039360" cy="4769640"/>
          </a:xfrm>
          <a:prstGeom prst="rect">
            <a:avLst/>
          </a:prstGeom>
          <a:ln>
            <a:noFill/>
          </a:ln>
        </p:spPr>
      </p:pic>
      <p:sp>
        <p:nvSpPr>
          <p:cNvPr id="278" name="CustomShape 3"/>
          <p:cNvSpPr/>
          <p:nvPr/>
        </p:nvSpPr>
        <p:spPr>
          <a:xfrm>
            <a:off x="2619360" y="268920"/>
            <a:ext cx="10375560" cy="6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Gill Sans"/>
                <a:ea typeface="DejaVu Sans"/>
              </a:rPr>
              <a:t>2017: </a:t>
            </a: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DejaVu Sans"/>
              </a:rPr>
              <a:t> Cooperation between </a:t>
            </a:r>
            <a:r>
              <a:rPr b="0" i="1" lang="en-US" sz="2000" spc="-1" strike="noStrike">
                <a:solidFill>
                  <a:srgbClr val="000000"/>
                </a:solidFill>
                <a:latin typeface="Gill Sans"/>
                <a:ea typeface="DejaVu Sans"/>
              </a:rPr>
              <a:t>World Bank </a:t>
            </a:r>
            <a:r>
              <a:rPr b="0" lang="en-US" sz="2000" spc="-1" strike="noStrike">
                <a:solidFill>
                  <a:srgbClr val="000000"/>
                </a:solidFill>
                <a:latin typeface="Gill Sans"/>
                <a:ea typeface="DejaVu Sans"/>
              </a:rPr>
              <a:t>and </a:t>
            </a:r>
            <a:r>
              <a:rPr b="0" i="1" lang="en-US" sz="2000" spc="-1" strike="noStrike">
                <a:solidFill>
                  <a:srgbClr val="000000"/>
                </a:solidFill>
                <a:latin typeface="Gill Sans"/>
                <a:ea typeface="DejaVu Sans"/>
              </a:rPr>
              <a:t>Development Seed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279" name="Picture 6" descr=""/>
          <p:cNvPicPr/>
          <p:nvPr/>
        </p:nvPicPr>
        <p:blipFill>
          <a:blip r:embed="rId4"/>
          <a:stretch/>
        </p:blipFill>
        <p:spPr>
          <a:xfrm>
            <a:off x="1440" y="990720"/>
            <a:ext cx="6039720" cy="4771800"/>
          </a:xfrm>
          <a:prstGeom prst="rect">
            <a:avLst/>
          </a:prstGeom>
          <a:ln>
            <a:noFill/>
          </a:ln>
        </p:spPr>
      </p:pic>
      <p:sp>
        <p:nvSpPr>
          <p:cNvPr id="280" name="CustomShape 4"/>
          <p:cNvSpPr/>
          <p:nvPr/>
        </p:nvSpPr>
        <p:spPr>
          <a:xfrm>
            <a:off x="2106000" y="3227400"/>
            <a:ext cx="18414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Gill Sans"/>
                <a:ea typeface="DejaVu Sans"/>
              </a:rPr>
              <a:t>Before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1" name="CustomShape 5"/>
          <p:cNvSpPr/>
          <p:nvPr/>
        </p:nvSpPr>
        <p:spPr>
          <a:xfrm>
            <a:off x="8700120" y="3280320"/>
            <a:ext cx="18414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ffffff"/>
                </a:solidFill>
                <a:latin typeface="Gill Sans"/>
                <a:ea typeface="DejaVu Sans"/>
              </a:rPr>
              <a:t>After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2" name="CustomShape 6"/>
          <p:cNvSpPr/>
          <p:nvPr/>
        </p:nvSpPr>
        <p:spPr>
          <a:xfrm>
            <a:off x="6167160" y="1023480"/>
            <a:ext cx="34210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We are at proof-of-concept stage. Estimated compute and image cost for Africa: </a:t>
            </a:r>
            <a:r>
              <a:rPr b="1" lang="en-GB" sz="1800" spc="-1" strike="noStrike" u="sng">
                <a:solidFill>
                  <a:srgbClr val="ffffff"/>
                </a:solidFill>
                <a:uFillTx/>
                <a:latin typeface="Calibri"/>
                <a:ea typeface="DejaVu Sans"/>
              </a:rPr>
              <a:t>34954.40$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1800" y="3504960"/>
            <a:ext cx="12191400" cy="3056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4969800" y="3653640"/>
            <a:ext cx="2382120" cy="1235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3"/>
          <p:cNvSpPr/>
          <p:nvPr/>
        </p:nvSpPr>
        <p:spPr>
          <a:xfrm>
            <a:off x="11659320" y="6377400"/>
            <a:ext cx="365040" cy="365040"/>
          </a:xfrm>
          <a:prstGeom prst="rect">
            <a:avLst/>
          </a:prstGeom>
          <a:solidFill>
            <a:srgbClr val="ffffff"/>
          </a:solidFill>
          <a:ln>
            <a:solidFill>
              <a:srgbClr val="f8c339"/>
            </a:solidFill>
            <a:prstDash val="sysDash"/>
          </a:ln>
        </p:spPr>
        <p:style>
          <a:lnRef idx="0"/>
          <a:fillRef idx="0"/>
          <a:effectRef idx="0"/>
          <a:fontRef idx="minor"/>
        </p:style>
        <p:txBody>
          <a:bodyPr lIns="18360" rIns="18360" tIns="45000" bIns="45000" anchor="ctr">
            <a:noAutofit/>
          </a:bodyPr>
          <a:p>
            <a:pPr algn="ctr">
              <a:lnSpc>
                <a:spcPct val="100000"/>
              </a:lnSpc>
            </a:pPr>
            <a:fld id="{1DD99AB7-DA7A-4C1A-AD55-FEF911892AEF}" type="slidenum">
              <a:rPr b="0" lang="it-IT" sz="1100" spc="-1" strike="noStrike">
                <a:solidFill>
                  <a:srgbClr val="000000"/>
                </a:solidFill>
                <a:latin typeface="Gill Sans MT"/>
              </a:rPr>
              <a:t>1</a:t>
            </a:fld>
            <a:endParaRPr b="0" lang="en-GB" sz="1100" spc="-1" strike="noStrike">
              <a:latin typeface="Arial"/>
            </a:endParaRPr>
          </a:p>
        </p:txBody>
      </p:sp>
      <p:pic>
        <p:nvPicPr>
          <p:cNvPr id="286" name="Picture 5" descr="A picture containing graphical user interface&#10;&#10;Description automatically generated"/>
          <p:cNvPicPr/>
          <p:nvPr/>
        </p:nvPicPr>
        <p:blipFill>
          <a:blip r:embed="rId1"/>
          <a:stretch/>
        </p:blipFill>
        <p:spPr>
          <a:xfrm>
            <a:off x="3321000" y="399960"/>
            <a:ext cx="7013160" cy="2450880"/>
          </a:xfrm>
          <a:prstGeom prst="rect">
            <a:avLst/>
          </a:prstGeom>
          <a:ln>
            <a:noFill/>
          </a:ln>
        </p:spPr>
      </p:pic>
      <p:pic>
        <p:nvPicPr>
          <p:cNvPr id="287" name="Picture 37" descr="Graphical user interface, Teams&#10;&#10;Description automatically generated"/>
          <p:cNvPicPr/>
          <p:nvPr/>
        </p:nvPicPr>
        <p:blipFill>
          <a:blip r:embed="rId2"/>
          <a:stretch/>
        </p:blipFill>
        <p:spPr>
          <a:xfrm>
            <a:off x="2465280" y="169920"/>
            <a:ext cx="3086280" cy="3131640"/>
          </a:xfrm>
          <a:prstGeom prst="rect">
            <a:avLst/>
          </a:prstGeom>
          <a:ln>
            <a:noFill/>
          </a:ln>
        </p:spPr>
      </p:pic>
      <p:sp>
        <p:nvSpPr>
          <p:cNvPr id="288" name="CustomShape 4"/>
          <p:cNvSpPr/>
          <p:nvPr/>
        </p:nvSpPr>
        <p:spPr>
          <a:xfrm>
            <a:off x="2455560" y="3653640"/>
            <a:ext cx="2431080" cy="1235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5"/>
          <p:cNvSpPr/>
          <p:nvPr/>
        </p:nvSpPr>
        <p:spPr>
          <a:xfrm>
            <a:off x="2457720" y="3796920"/>
            <a:ext cx="245124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PROBLEM</a:t>
            </a:r>
            <a:endParaRPr b="0" lang="en-GB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FORMULATOR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90" name="CustomShape 6"/>
          <p:cNvSpPr/>
          <p:nvPr/>
        </p:nvSpPr>
        <p:spPr>
          <a:xfrm>
            <a:off x="4971960" y="3797640"/>
            <a:ext cx="23749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DATA</a:t>
            </a:r>
            <a:endParaRPr b="0" lang="en-GB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WORKFLOW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91" name="CustomShape 7"/>
          <p:cNvSpPr/>
          <p:nvPr/>
        </p:nvSpPr>
        <p:spPr>
          <a:xfrm>
            <a:off x="156240" y="3653640"/>
            <a:ext cx="2216160" cy="1235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8"/>
          <p:cNvSpPr/>
          <p:nvPr/>
        </p:nvSpPr>
        <p:spPr>
          <a:xfrm>
            <a:off x="138600" y="4010400"/>
            <a:ext cx="22363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SOLVER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93" name="CustomShape 9"/>
          <p:cNvSpPr/>
          <p:nvPr/>
        </p:nvSpPr>
        <p:spPr>
          <a:xfrm>
            <a:off x="7435080" y="3653640"/>
            <a:ext cx="2255400" cy="1235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0"/>
          <p:cNvSpPr/>
          <p:nvPr/>
        </p:nvSpPr>
        <p:spPr>
          <a:xfrm>
            <a:off x="7436880" y="3797640"/>
            <a:ext cx="224784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DATA</a:t>
            </a:r>
            <a:endParaRPr b="0" lang="en-GB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CREATION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295" name="CustomShape 11"/>
          <p:cNvSpPr/>
          <p:nvPr/>
        </p:nvSpPr>
        <p:spPr>
          <a:xfrm>
            <a:off x="2416680" y="4928760"/>
            <a:ext cx="2054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@PYPSA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96" name="CustomShape 12"/>
          <p:cNvSpPr/>
          <p:nvPr/>
        </p:nvSpPr>
        <p:spPr>
          <a:xfrm>
            <a:off x="4916880" y="4928760"/>
            <a:ext cx="262152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 u="sng">
                <a:solidFill>
                  <a:srgbClr val="00b050"/>
                </a:solidFill>
                <a:uFillTx/>
                <a:latin typeface="Calibri"/>
                <a:ea typeface="DejaVu Sans"/>
              </a:rPr>
              <a:t>@PYPSA-AFRICA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@PYPSA-EUR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@PYPSA-EUR-SEC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@ATLITE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97" name="CustomShape 13"/>
          <p:cNvSpPr/>
          <p:nvPr/>
        </p:nvSpPr>
        <p:spPr>
          <a:xfrm>
            <a:off x="7362720" y="4928760"/>
            <a:ext cx="2621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 u="sng">
                <a:solidFill>
                  <a:srgbClr val="00b050"/>
                </a:solidFill>
                <a:uFillTx/>
                <a:latin typeface="Calibri"/>
                <a:ea typeface="DejaVu Sans"/>
              </a:rPr>
              <a:t>@PYPSA-AFRICA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98" name="CustomShape 14"/>
          <p:cNvSpPr/>
          <p:nvPr/>
        </p:nvSpPr>
        <p:spPr>
          <a:xfrm>
            <a:off x="297720" y="4928760"/>
            <a:ext cx="20548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@LINOPY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@SMS++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</a:t>
            </a: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Gill Sans MT"/>
              </a:rPr>
              <a:t>PIPS-IPM++ 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99" name="CustomShape 15"/>
          <p:cNvSpPr/>
          <p:nvPr/>
        </p:nvSpPr>
        <p:spPr>
          <a:xfrm>
            <a:off x="9779400" y="3643920"/>
            <a:ext cx="1092600" cy="1235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16"/>
          <p:cNvSpPr/>
          <p:nvPr/>
        </p:nvSpPr>
        <p:spPr>
          <a:xfrm>
            <a:off x="9781560" y="4002840"/>
            <a:ext cx="1085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UX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01" name="CustomShape 17"/>
          <p:cNvSpPr/>
          <p:nvPr/>
        </p:nvSpPr>
        <p:spPr>
          <a:xfrm>
            <a:off x="9695520" y="5252040"/>
            <a:ext cx="1452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@PYAM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02" name="CustomShape 18"/>
          <p:cNvSpPr/>
          <p:nvPr/>
        </p:nvSpPr>
        <p:spPr>
          <a:xfrm>
            <a:off x="9695520" y="4929480"/>
            <a:ext cx="1452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@ALL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03" name="CustomShape 19"/>
          <p:cNvSpPr/>
          <p:nvPr/>
        </p:nvSpPr>
        <p:spPr>
          <a:xfrm>
            <a:off x="10951920" y="3643920"/>
            <a:ext cx="1092600" cy="1235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20"/>
          <p:cNvSpPr/>
          <p:nvPr/>
        </p:nvSpPr>
        <p:spPr>
          <a:xfrm>
            <a:off x="10954080" y="4002840"/>
            <a:ext cx="10854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UI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05" name="CustomShape 21"/>
          <p:cNvSpPr/>
          <p:nvPr/>
        </p:nvSpPr>
        <p:spPr>
          <a:xfrm>
            <a:off x="10877400" y="4929480"/>
            <a:ext cx="993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@?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8" descr="Map&#10;&#10;Description automatically generated"/>
          <p:cNvPicPr/>
          <p:nvPr/>
        </p:nvPicPr>
        <p:blipFill>
          <a:blip r:embed="rId1"/>
          <a:stretch/>
        </p:blipFill>
        <p:spPr>
          <a:xfrm>
            <a:off x="-2280960" y="-468000"/>
            <a:ext cx="16423920" cy="804960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2231280" y="435600"/>
            <a:ext cx="7728840" cy="1188000"/>
          </a:xfrm>
          <a:prstGeom prst="rect">
            <a:avLst/>
          </a:prstGeom>
          <a:solidFill>
            <a:srgbClr val="ffffff"/>
          </a:solidFill>
          <a:ln cap="sq" w="31680">
            <a:solidFill>
              <a:srgbClr val="40404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82880" rIns="182880" tIns="182880" bIns="182880" anchor="ctr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GB" sz="2800" spc="197" strike="noStrike" cap="all">
                <a:solidFill>
                  <a:srgbClr val="262626"/>
                </a:solidFill>
                <a:latin typeface="Gill Sans MT"/>
                <a:ea typeface="DejaVu Sans"/>
              </a:rPr>
              <a:t>AGENDA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10758960" y="6217920"/>
            <a:ext cx="365040" cy="365040"/>
          </a:xfrm>
          <a:prstGeom prst="rect">
            <a:avLst/>
          </a:prstGeom>
          <a:solidFill>
            <a:srgbClr val="1d1d1d">
              <a:alpha val="7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360" rIns="18360" tIns="45000" bIns="45000" anchor="ctr">
            <a:normAutofit/>
          </a:bodyPr>
          <a:p>
            <a:pPr algn="ctr">
              <a:lnSpc>
                <a:spcPct val="90000"/>
              </a:lnSpc>
              <a:spcAft>
                <a:spcPts val="601"/>
              </a:spcAft>
            </a:pPr>
            <a:fld id="{D83B0167-E141-40DC-8D56-411E47E2996C}" type="slidenum">
              <a:rPr b="0" lang="it-IT" sz="1100" spc="-1" strike="noStrike">
                <a:solidFill>
                  <a:srgbClr val="ffffff"/>
                </a:solidFill>
                <a:latin typeface="Gill Sans MT"/>
              </a:rPr>
              <a:t>9</a:t>
            </a:fld>
            <a:endParaRPr b="0" lang="en-GB" sz="1100" spc="-1" strike="noStrike"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5434849"/>
              </p:ext>
            </p:extLst>
          </p:nvPr>
        </p:nvGraphicFramePr>
        <p:xfrm>
          <a:off x="2191680" y="1761480"/>
          <a:ext cx="7768440" cy="4641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A85E72C6A8DF4F803428C779F4B680" ma:contentTypeVersion="12" ma:contentTypeDescription="Create a new document." ma:contentTypeScope="" ma:versionID="549cef49e84334a7848c038add8f70ea">
  <xsd:schema xmlns:xsd="http://www.w3.org/2001/XMLSchema" xmlns:xs="http://www.w3.org/2001/XMLSchema" xmlns:p="http://schemas.microsoft.com/office/2006/metadata/properties" xmlns:ns2="a8f20518-3462-493c-b4c0-eefa30198504" xmlns:ns3="0989b4e1-44ae-402a-bc91-259df15fbe4a" targetNamespace="http://schemas.microsoft.com/office/2006/metadata/properties" ma:root="true" ma:fieldsID="10ce3926b3143525224ae6b717429057" ns2:_="" ns3:_="">
    <xsd:import namespace="a8f20518-3462-493c-b4c0-eefa30198504"/>
    <xsd:import namespace="0989b4e1-44ae-402a-bc91-259df15fbe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20518-3462-493c-b4c0-eefa30198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9b4e1-44ae-402a-bc91-259df15fbe4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989b4e1-44ae-402a-bc91-259df15fbe4a">
      <UserInfo>
        <DisplayName>FRANKEN Lukas</DisplayName>
        <AccountId>49</AccountId>
        <AccountType/>
      </UserInfo>
      <UserInfo>
        <DisplayName>MAHMOOD Matin</DisplayName>
        <AccountId>19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FFFE55-A600-4224-A02B-A5FDC0486CBB}">
  <ds:schemaRefs>
    <ds:schemaRef ds:uri="0989b4e1-44ae-402a-bc91-259df15fbe4a"/>
    <ds:schemaRef ds:uri="a8f20518-3462-493c-b4c0-eefa301985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0989b4e1-44ae-402a-bc91-259df15fbe4a"/>
    <ds:schemaRef ds:uri="a8f20518-3462-493c-b4c0-eefa301985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Pacco</Template>
  <TotalTime>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2021-03-07T07:54:48Z</dcterms:created>
  <dc:creator>Ilaria Capelli;Max Parzen</dc:creator>
  <dc:description/>
  <dc:language>en-GB</dc:language>
  <cp:lastModifiedBy/>
  <cp:lastPrinted>2022-01-03T18:00:21Z</cp:lastPrinted>
  <dcterms:modified xsi:type="dcterms:W3CDTF">2022-01-03T18:00:44Z</dcterms:modified>
  <cp:revision>363</cp:revision>
  <dc:subject/>
  <dc:title>OPEN ENERGY SYSTEM MODEL EXPANSION: AFRICA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0x0101007AA85E72C6A8DF4F803428C779F4B680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Notes">
    <vt:i4>3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